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3" r:id="rId1"/>
  </p:sldMasterIdLst>
  <p:notesMasterIdLst>
    <p:notesMasterId r:id="rId49"/>
  </p:notesMasterIdLst>
  <p:sldIdLst>
    <p:sldId id="256" r:id="rId2"/>
    <p:sldId id="321" r:id="rId3"/>
    <p:sldId id="258" r:id="rId4"/>
    <p:sldId id="395" r:id="rId5"/>
    <p:sldId id="396" r:id="rId6"/>
    <p:sldId id="400" r:id="rId7"/>
    <p:sldId id="360" r:id="rId8"/>
    <p:sldId id="397" r:id="rId9"/>
    <p:sldId id="431" r:id="rId10"/>
    <p:sldId id="420" r:id="rId11"/>
    <p:sldId id="421" r:id="rId12"/>
    <p:sldId id="423" r:id="rId13"/>
    <p:sldId id="415" r:id="rId14"/>
    <p:sldId id="422" r:id="rId15"/>
    <p:sldId id="424" r:id="rId16"/>
    <p:sldId id="417" r:id="rId17"/>
    <p:sldId id="425" r:id="rId18"/>
    <p:sldId id="416" r:id="rId19"/>
    <p:sldId id="426" r:id="rId20"/>
    <p:sldId id="427" r:id="rId21"/>
    <p:sldId id="418" r:id="rId22"/>
    <p:sldId id="419" r:id="rId23"/>
    <p:sldId id="428" r:id="rId24"/>
    <p:sldId id="429" r:id="rId25"/>
    <p:sldId id="430" r:id="rId26"/>
    <p:sldId id="409" r:id="rId27"/>
    <p:sldId id="412" r:id="rId28"/>
    <p:sldId id="413" r:id="rId29"/>
    <p:sldId id="414" r:id="rId30"/>
    <p:sldId id="434" r:id="rId31"/>
    <p:sldId id="433" r:id="rId32"/>
    <p:sldId id="435" r:id="rId33"/>
    <p:sldId id="436" r:id="rId34"/>
    <p:sldId id="437" r:id="rId35"/>
    <p:sldId id="439" r:id="rId36"/>
    <p:sldId id="438" r:id="rId37"/>
    <p:sldId id="441" r:id="rId38"/>
    <p:sldId id="442" r:id="rId39"/>
    <p:sldId id="443" r:id="rId40"/>
    <p:sldId id="440" r:id="rId41"/>
    <p:sldId id="444" r:id="rId42"/>
    <p:sldId id="445" r:id="rId43"/>
    <p:sldId id="446" r:id="rId44"/>
    <p:sldId id="447" r:id="rId45"/>
    <p:sldId id="432" r:id="rId46"/>
    <p:sldId id="311" r:id="rId47"/>
    <p:sldId id="306" r:id="rId48"/>
  </p:sldIdLst>
  <p:sldSz cx="12433300" cy="6997700"/>
  <p:notesSz cx="12433300" cy="6997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17"/>
    <p:restoredTop sz="94944"/>
  </p:normalViewPr>
  <p:slideViewPr>
    <p:cSldViewPr>
      <p:cViewPr varScale="1">
        <p:scale>
          <a:sx n="129" d="100"/>
          <a:sy n="129" d="100"/>
        </p:scale>
        <p:origin x="240" y="5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01DE9-FF2B-44DC-A6AC-111CD7C8E4B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46DFED0-5CFD-4FB9-8B9E-D4F3AC1B5CE0}">
      <dgm:prSet/>
      <dgm:spPr/>
      <dgm:t>
        <a:bodyPr/>
        <a:lstStyle/>
        <a:p>
          <a:r>
            <a:rPr lang="en-US" b="0" i="0">
              <a:effectLst/>
              <a:latin typeface="Arial" panose="020B0604020202020204" pitchFamily="34" charset="0"/>
              <a:cs typeface="Arial" panose="020B0604020202020204" pitchFamily="34" charset="0"/>
            </a:rPr>
            <a:t>Create content for our static website</a:t>
          </a:r>
          <a:br>
            <a:rPr lang="en-US" b="0" i="0">
              <a:effectLst/>
              <a:latin typeface="Arial" panose="020B0604020202020204" pitchFamily="34" charset="0"/>
              <a:cs typeface="Arial" panose="020B0604020202020204" pitchFamily="34" charset="0"/>
            </a:rPr>
          </a:br>
          <a:endParaRPr lang="en-US"/>
        </a:p>
      </dgm:t>
    </dgm:pt>
    <dgm:pt modelId="{C3D8311E-3767-4E23-8820-64AC7385A6EB}" type="parTrans" cxnId="{7863B2AF-0F9D-4430-A700-AD5570731E7C}">
      <dgm:prSet/>
      <dgm:spPr/>
      <dgm:t>
        <a:bodyPr/>
        <a:lstStyle/>
        <a:p>
          <a:endParaRPr lang="en-US"/>
        </a:p>
      </dgm:t>
    </dgm:pt>
    <dgm:pt modelId="{8749BD3A-4811-4CD0-BA45-4439D882AAD6}" type="sibTrans" cxnId="{7863B2AF-0F9D-4430-A700-AD5570731E7C}">
      <dgm:prSet/>
      <dgm:spPr/>
      <dgm:t>
        <a:bodyPr/>
        <a:lstStyle/>
        <a:p>
          <a:endParaRPr lang="en-US"/>
        </a:p>
      </dgm:t>
    </dgm:pt>
    <dgm:pt modelId="{136D62A5-003E-074B-9030-38D4261CC0D2}">
      <dgm:prSet/>
      <dgm:spPr/>
      <dgm:t>
        <a:bodyPr/>
        <a:lstStyle/>
        <a:p>
          <a:r>
            <a:rPr lang="en-US">
              <a:latin typeface="Arial" panose="020B0604020202020204" pitchFamily="34" charset="0"/>
              <a:cs typeface="Arial" panose="020B0604020202020204" pitchFamily="34" charset="0"/>
            </a:rPr>
            <a:t>Setting up Terraform and AWS resources: policy, website configuration, provider, …</a:t>
          </a:r>
          <a:br>
            <a:rPr lang="en-US" b="0" i="0">
              <a:effectLst/>
              <a:latin typeface="Arial" panose="020B0604020202020204" pitchFamily="34" charset="0"/>
              <a:cs typeface="Arial" panose="020B0604020202020204" pitchFamily="34" charset="0"/>
            </a:rPr>
          </a:br>
          <a:endParaRPr lang="en-US" b="0" i="0">
            <a:effectLst/>
            <a:latin typeface="Arial" panose="020B0604020202020204" pitchFamily="34" charset="0"/>
            <a:cs typeface="Arial" panose="020B0604020202020204" pitchFamily="34" charset="0"/>
          </a:endParaRPr>
        </a:p>
      </dgm:t>
    </dgm:pt>
    <dgm:pt modelId="{894C7153-61C0-FA4E-BD18-6B4118AD80C1}" type="parTrans" cxnId="{6ACA4DB0-10EE-DF48-9AEC-F3853F822B93}">
      <dgm:prSet/>
      <dgm:spPr/>
      <dgm:t>
        <a:bodyPr/>
        <a:lstStyle/>
        <a:p>
          <a:endParaRPr lang="en-US"/>
        </a:p>
      </dgm:t>
    </dgm:pt>
    <dgm:pt modelId="{AF26F236-26AF-714A-ADB1-45C64B182CD3}" type="sibTrans" cxnId="{6ACA4DB0-10EE-DF48-9AEC-F3853F822B93}">
      <dgm:prSet/>
      <dgm:spPr/>
      <dgm:t>
        <a:bodyPr/>
        <a:lstStyle/>
        <a:p>
          <a:endParaRPr lang="en-US"/>
        </a:p>
      </dgm:t>
    </dgm:pt>
    <dgm:pt modelId="{8B9FB11F-BEF0-9B49-838D-FFCEF7E36438}">
      <dgm:prSet/>
      <dgm:spPr/>
      <dgm:t>
        <a:bodyPr/>
        <a:lstStyle/>
        <a:p>
          <a:r>
            <a:rPr lang="en-US" b="0" i="0">
              <a:effectLst/>
              <a:latin typeface="Arial" panose="020B0604020202020204" pitchFamily="34" charset="0"/>
              <a:cs typeface="Arial" panose="020B0604020202020204" pitchFamily="34" charset="0"/>
            </a:rPr>
            <a:t>Setting the </a:t>
          </a:r>
          <a:r>
            <a:rPr lang="en-US">
              <a:latin typeface="Arial" panose="020B0604020202020204" pitchFamily="34" charset="0"/>
              <a:cs typeface="Arial" panose="020B0604020202020204" pitchFamily="34" charset="0"/>
            </a:rPr>
            <a:t>output for our website’s domain in terminal</a:t>
          </a:r>
          <a:br>
            <a:rPr lang="en-US" b="0" i="0">
              <a:effectLst/>
              <a:latin typeface="Arial" panose="020B0604020202020204" pitchFamily="34" charset="0"/>
              <a:cs typeface="Arial" panose="020B0604020202020204" pitchFamily="34" charset="0"/>
            </a:rPr>
          </a:br>
          <a:endParaRPr lang="en-US" b="0" i="0">
            <a:effectLst/>
            <a:latin typeface="Arial" panose="020B0604020202020204" pitchFamily="34" charset="0"/>
            <a:cs typeface="Arial" panose="020B0604020202020204" pitchFamily="34" charset="0"/>
          </a:endParaRPr>
        </a:p>
      </dgm:t>
    </dgm:pt>
    <dgm:pt modelId="{B0FE05A6-15A7-564F-879D-8AD3BB012B25}" type="parTrans" cxnId="{01C76839-560B-694B-93B6-932B5215FAB1}">
      <dgm:prSet/>
      <dgm:spPr/>
      <dgm:t>
        <a:bodyPr/>
        <a:lstStyle/>
        <a:p>
          <a:endParaRPr lang="en-US"/>
        </a:p>
      </dgm:t>
    </dgm:pt>
    <dgm:pt modelId="{DC9ABFA5-18CC-D049-AAB1-1E74656AB8EA}" type="sibTrans" cxnId="{01C76839-560B-694B-93B6-932B5215FAB1}">
      <dgm:prSet/>
      <dgm:spPr/>
      <dgm:t>
        <a:bodyPr/>
        <a:lstStyle/>
        <a:p>
          <a:endParaRPr lang="en-US"/>
        </a:p>
      </dgm:t>
    </dgm:pt>
    <dgm:pt modelId="{4EAE171D-6A03-3444-BCDE-4D66A4198321}">
      <dgm:prSet/>
      <dgm:spPr/>
      <dgm:t>
        <a:bodyPr/>
        <a:lstStyle/>
        <a:p>
          <a:r>
            <a:rPr lang="en-US" b="0" i="0">
              <a:effectLst/>
              <a:latin typeface="Arial" panose="020B0604020202020204" pitchFamily="34" charset="0"/>
              <a:cs typeface="Arial" panose="020B0604020202020204" pitchFamily="34" charset="0"/>
            </a:rPr>
            <a:t>Lastly, access the hosted static website.</a:t>
          </a:r>
        </a:p>
      </dgm:t>
    </dgm:pt>
    <dgm:pt modelId="{9FF64381-C4D8-5E40-B506-BC76B6918412}" type="parTrans" cxnId="{4E56BDE3-5583-6A4A-AD4B-8BC23A7AAE22}">
      <dgm:prSet/>
      <dgm:spPr/>
      <dgm:t>
        <a:bodyPr/>
        <a:lstStyle/>
        <a:p>
          <a:endParaRPr lang="en-US"/>
        </a:p>
      </dgm:t>
    </dgm:pt>
    <dgm:pt modelId="{3DF5486A-21AF-6D43-9D72-D80BCDBA4EF7}" type="sibTrans" cxnId="{4E56BDE3-5583-6A4A-AD4B-8BC23A7AAE22}">
      <dgm:prSet/>
      <dgm:spPr/>
      <dgm:t>
        <a:bodyPr/>
        <a:lstStyle/>
        <a:p>
          <a:endParaRPr lang="en-US"/>
        </a:p>
      </dgm:t>
    </dgm:pt>
    <dgm:pt modelId="{DD8A1430-9CA0-BB42-8B91-54CC31E941BB}" type="pres">
      <dgm:prSet presAssocID="{63901DE9-FF2B-44DC-A6AC-111CD7C8E4B7}" presName="linear" presStyleCnt="0">
        <dgm:presLayoutVars>
          <dgm:animLvl val="lvl"/>
          <dgm:resizeHandles val="exact"/>
        </dgm:presLayoutVars>
      </dgm:prSet>
      <dgm:spPr/>
    </dgm:pt>
    <dgm:pt modelId="{A9DD10EA-FFA6-644B-8778-01AD2D485944}" type="pres">
      <dgm:prSet presAssocID="{C46DFED0-5CFD-4FB9-8B9E-D4F3AC1B5CE0}" presName="parentText" presStyleLbl="node1" presStyleIdx="0" presStyleCnt="4">
        <dgm:presLayoutVars>
          <dgm:chMax val="0"/>
          <dgm:bulletEnabled val="1"/>
        </dgm:presLayoutVars>
      </dgm:prSet>
      <dgm:spPr/>
    </dgm:pt>
    <dgm:pt modelId="{C6AAE45A-6892-A94A-85D0-205B4D0F1A49}" type="pres">
      <dgm:prSet presAssocID="{8749BD3A-4811-4CD0-BA45-4439D882AAD6}" presName="spacer" presStyleCnt="0"/>
      <dgm:spPr/>
    </dgm:pt>
    <dgm:pt modelId="{F5B0A49D-FF18-6747-86F2-9C133975DF3A}" type="pres">
      <dgm:prSet presAssocID="{136D62A5-003E-074B-9030-38D4261CC0D2}" presName="parentText" presStyleLbl="node1" presStyleIdx="1" presStyleCnt="4">
        <dgm:presLayoutVars>
          <dgm:chMax val="0"/>
          <dgm:bulletEnabled val="1"/>
        </dgm:presLayoutVars>
      </dgm:prSet>
      <dgm:spPr/>
    </dgm:pt>
    <dgm:pt modelId="{11D4A4EF-E7DE-EB46-A766-5C1DFA0611CB}" type="pres">
      <dgm:prSet presAssocID="{AF26F236-26AF-714A-ADB1-45C64B182CD3}" presName="spacer" presStyleCnt="0"/>
      <dgm:spPr/>
    </dgm:pt>
    <dgm:pt modelId="{E056EEE9-B342-FC4B-AA6B-D0A0DA8FC7D9}" type="pres">
      <dgm:prSet presAssocID="{8B9FB11F-BEF0-9B49-838D-FFCEF7E36438}" presName="parentText" presStyleLbl="node1" presStyleIdx="2" presStyleCnt="4">
        <dgm:presLayoutVars>
          <dgm:chMax val="0"/>
          <dgm:bulletEnabled val="1"/>
        </dgm:presLayoutVars>
      </dgm:prSet>
      <dgm:spPr/>
    </dgm:pt>
    <dgm:pt modelId="{48AA4B1F-820C-3E48-87D1-AB290BADE5BD}" type="pres">
      <dgm:prSet presAssocID="{DC9ABFA5-18CC-D049-AAB1-1E74656AB8EA}" presName="spacer" presStyleCnt="0"/>
      <dgm:spPr/>
    </dgm:pt>
    <dgm:pt modelId="{4C566F2C-D411-024B-AD58-F272DE0849B3}" type="pres">
      <dgm:prSet presAssocID="{4EAE171D-6A03-3444-BCDE-4D66A4198321}" presName="parentText" presStyleLbl="node1" presStyleIdx="3" presStyleCnt="4">
        <dgm:presLayoutVars>
          <dgm:chMax val="0"/>
          <dgm:bulletEnabled val="1"/>
        </dgm:presLayoutVars>
      </dgm:prSet>
      <dgm:spPr/>
    </dgm:pt>
  </dgm:ptLst>
  <dgm:cxnLst>
    <dgm:cxn modelId="{01C76839-560B-694B-93B6-932B5215FAB1}" srcId="{63901DE9-FF2B-44DC-A6AC-111CD7C8E4B7}" destId="{8B9FB11F-BEF0-9B49-838D-FFCEF7E36438}" srcOrd="2" destOrd="0" parTransId="{B0FE05A6-15A7-564F-879D-8AD3BB012B25}" sibTransId="{DC9ABFA5-18CC-D049-AAB1-1E74656AB8EA}"/>
    <dgm:cxn modelId="{71262E3A-631E-DA4B-96C0-C7ECEDAA3331}" type="presOf" srcId="{8B9FB11F-BEF0-9B49-838D-FFCEF7E36438}" destId="{E056EEE9-B342-FC4B-AA6B-D0A0DA8FC7D9}" srcOrd="0" destOrd="0" presId="urn:microsoft.com/office/officeart/2005/8/layout/vList2"/>
    <dgm:cxn modelId="{2F9BBA4E-8FA4-1546-BA7C-8CE12E84363A}" type="presOf" srcId="{136D62A5-003E-074B-9030-38D4261CC0D2}" destId="{F5B0A49D-FF18-6747-86F2-9C133975DF3A}" srcOrd="0" destOrd="0" presId="urn:microsoft.com/office/officeart/2005/8/layout/vList2"/>
    <dgm:cxn modelId="{88FCA79E-DB4D-604D-8038-B43179EBC5DD}" type="presOf" srcId="{C46DFED0-5CFD-4FB9-8B9E-D4F3AC1B5CE0}" destId="{A9DD10EA-FFA6-644B-8778-01AD2D485944}" srcOrd="0" destOrd="0" presId="urn:microsoft.com/office/officeart/2005/8/layout/vList2"/>
    <dgm:cxn modelId="{7863B2AF-0F9D-4430-A700-AD5570731E7C}" srcId="{63901DE9-FF2B-44DC-A6AC-111CD7C8E4B7}" destId="{C46DFED0-5CFD-4FB9-8B9E-D4F3AC1B5CE0}" srcOrd="0" destOrd="0" parTransId="{C3D8311E-3767-4E23-8820-64AC7385A6EB}" sibTransId="{8749BD3A-4811-4CD0-BA45-4439D882AAD6}"/>
    <dgm:cxn modelId="{6ACA4DB0-10EE-DF48-9AEC-F3853F822B93}" srcId="{63901DE9-FF2B-44DC-A6AC-111CD7C8E4B7}" destId="{136D62A5-003E-074B-9030-38D4261CC0D2}" srcOrd="1" destOrd="0" parTransId="{894C7153-61C0-FA4E-BD18-6B4118AD80C1}" sibTransId="{AF26F236-26AF-714A-ADB1-45C64B182CD3}"/>
    <dgm:cxn modelId="{A8C4D7DD-C3A3-9D42-AE99-880CC48FADE3}" type="presOf" srcId="{63901DE9-FF2B-44DC-A6AC-111CD7C8E4B7}" destId="{DD8A1430-9CA0-BB42-8B91-54CC31E941BB}" srcOrd="0" destOrd="0" presId="urn:microsoft.com/office/officeart/2005/8/layout/vList2"/>
    <dgm:cxn modelId="{4E56BDE3-5583-6A4A-AD4B-8BC23A7AAE22}" srcId="{63901DE9-FF2B-44DC-A6AC-111CD7C8E4B7}" destId="{4EAE171D-6A03-3444-BCDE-4D66A4198321}" srcOrd="3" destOrd="0" parTransId="{9FF64381-C4D8-5E40-B506-BC76B6918412}" sibTransId="{3DF5486A-21AF-6D43-9D72-D80BCDBA4EF7}"/>
    <dgm:cxn modelId="{13DF72E5-A539-B24A-8CF3-A49F4883529F}" type="presOf" srcId="{4EAE171D-6A03-3444-BCDE-4D66A4198321}" destId="{4C566F2C-D411-024B-AD58-F272DE0849B3}" srcOrd="0" destOrd="0" presId="urn:microsoft.com/office/officeart/2005/8/layout/vList2"/>
    <dgm:cxn modelId="{E8A88E8A-F773-9244-A293-7F3878D2820E}" type="presParOf" srcId="{DD8A1430-9CA0-BB42-8B91-54CC31E941BB}" destId="{A9DD10EA-FFA6-644B-8778-01AD2D485944}" srcOrd="0" destOrd="0" presId="urn:microsoft.com/office/officeart/2005/8/layout/vList2"/>
    <dgm:cxn modelId="{8B1E226F-450D-804B-8F01-C3650E9DE7FD}" type="presParOf" srcId="{DD8A1430-9CA0-BB42-8B91-54CC31E941BB}" destId="{C6AAE45A-6892-A94A-85D0-205B4D0F1A49}" srcOrd="1" destOrd="0" presId="urn:microsoft.com/office/officeart/2005/8/layout/vList2"/>
    <dgm:cxn modelId="{411A8E2B-F9E8-714B-9BF3-4166812AD541}" type="presParOf" srcId="{DD8A1430-9CA0-BB42-8B91-54CC31E941BB}" destId="{F5B0A49D-FF18-6747-86F2-9C133975DF3A}" srcOrd="2" destOrd="0" presId="urn:microsoft.com/office/officeart/2005/8/layout/vList2"/>
    <dgm:cxn modelId="{07AD99AA-4922-EF4B-8D93-B02628D1A01C}" type="presParOf" srcId="{DD8A1430-9CA0-BB42-8B91-54CC31E941BB}" destId="{11D4A4EF-E7DE-EB46-A766-5C1DFA0611CB}" srcOrd="3" destOrd="0" presId="urn:microsoft.com/office/officeart/2005/8/layout/vList2"/>
    <dgm:cxn modelId="{9B010246-E1A2-BF43-9E78-32F842F60E8B}" type="presParOf" srcId="{DD8A1430-9CA0-BB42-8B91-54CC31E941BB}" destId="{E056EEE9-B342-FC4B-AA6B-D0A0DA8FC7D9}" srcOrd="4" destOrd="0" presId="urn:microsoft.com/office/officeart/2005/8/layout/vList2"/>
    <dgm:cxn modelId="{770FCEB8-5D09-534D-A5B6-9F1F182F796B}" type="presParOf" srcId="{DD8A1430-9CA0-BB42-8B91-54CC31E941BB}" destId="{48AA4B1F-820C-3E48-87D1-AB290BADE5BD}" srcOrd="5" destOrd="0" presId="urn:microsoft.com/office/officeart/2005/8/layout/vList2"/>
    <dgm:cxn modelId="{E9CC9E1D-5AF9-1F45-B54D-DF698C58B894}" type="presParOf" srcId="{DD8A1430-9CA0-BB42-8B91-54CC31E941BB}" destId="{4C566F2C-D411-024B-AD58-F272DE0849B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10EA-FFA6-644B-8778-01AD2D485944}">
      <dsp:nvSpPr>
        <dsp:cNvPr id="0" name=""/>
        <dsp:cNvSpPr/>
      </dsp:nvSpPr>
      <dsp:spPr>
        <a:xfrm>
          <a:off x="0" y="107582"/>
          <a:ext cx="6378542" cy="1274130"/>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effectLst/>
              <a:latin typeface="Arial" panose="020B0604020202020204" pitchFamily="34" charset="0"/>
              <a:cs typeface="Arial" panose="020B0604020202020204" pitchFamily="34" charset="0"/>
            </a:rPr>
            <a:t>Create content for our static website</a:t>
          </a:r>
          <a:br>
            <a:rPr lang="en-US" sz="2400" b="0" i="0" kern="1200">
              <a:effectLst/>
              <a:latin typeface="Arial" panose="020B0604020202020204" pitchFamily="34" charset="0"/>
              <a:cs typeface="Arial" panose="020B0604020202020204" pitchFamily="34" charset="0"/>
            </a:rPr>
          </a:br>
          <a:endParaRPr lang="en-US" sz="2400" kern="1200"/>
        </a:p>
      </dsp:txBody>
      <dsp:txXfrm>
        <a:off x="62198" y="169780"/>
        <a:ext cx="6254146" cy="1149734"/>
      </dsp:txXfrm>
    </dsp:sp>
    <dsp:sp modelId="{F5B0A49D-FF18-6747-86F2-9C133975DF3A}">
      <dsp:nvSpPr>
        <dsp:cNvPr id="0" name=""/>
        <dsp:cNvSpPr/>
      </dsp:nvSpPr>
      <dsp:spPr>
        <a:xfrm>
          <a:off x="0" y="1450832"/>
          <a:ext cx="6378542" cy="1274130"/>
        </a:xfrm>
        <a:prstGeom prst="roundRect">
          <a:avLst/>
        </a:prstGeom>
        <a:solidFill>
          <a:schemeClr val="accent5">
            <a:hueOff val="6371560"/>
            <a:satOff val="-13612"/>
            <a:lumOff val="-568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Setting up Terraform and AWS resources: policy, website configuration, provider, …</a:t>
          </a:r>
          <a:br>
            <a:rPr lang="en-US" sz="2400" b="0" i="0" kern="1200">
              <a:effectLst/>
              <a:latin typeface="Arial" panose="020B0604020202020204" pitchFamily="34" charset="0"/>
              <a:cs typeface="Arial" panose="020B0604020202020204" pitchFamily="34" charset="0"/>
            </a:rPr>
          </a:br>
          <a:endParaRPr lang="en-US" sz="2400" b="0" i="0" kern="1200">
            <a:effectLst/>
            <a:latin typeface="Arial" panose="020B0604020202020204" pitchFamily="34" charset="0"/>
            <a:cs typeface="Arial" panose="020B0604020202020204" pitchFamily="34" charset="0"/>
          </a:endParaRPr>
        </a:p>
      </dsp:txBody>
      <dsp:txXfrm>
        <a:off x="62198" y="1513030"/>
        <a:ext cx="6254146" cy="1149734"/>
      </dsp:txXfrm>
    </dsp:sp>
    <dsp:sp modelId="{E056EEE9-B342-FC4B-AA6B-D0A0DA8FC7D9}">
      <dsp:nvSpPr>
        <dsp:cNvPr id="0" name=""/>
        <dsp:cNvSpPr/>
      </dsp:nvSpPr>
      <dsp:spPr>
        <a:xfrm>
          <a:off x="0" y="2794082"/>
          <a:ext cx="6378542" cy="1274130"/>
        </a:xfrm>
        <a:prstGeom prst="roundRect">
          <a:avLst/>
        </a:prstGeom>
        <a:solidFill>
          <a:schemeClr val="accent5">
            <a:hueOff val="12743121"/>
            <a:satOff val="-27225"/>
            <a:lumOff val="-11373"/>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effectLst/>
              <a:latin typeface="Arial" panose="020B0604020202020204" pitchFamily="34" charset="0"/>
              <a:cs typeface="Arial" panose="020B0604020202020204" pitchFamily="34" charset="0"/>
            </a:rPr>
            <a:t>Setting the </a:t>
          </a:r>
          <a:r>
            <a:rPr lang="en-US" sz="2400" kern="1200">
              <a:latin typeface="Arial" panose="020B0604020202020204" pitchFamily="34" charset="0"/>
              <a:cs typeface="Arial" panose="020B0604020202020204" pitchFamily="34" charset="0"/>
            </a:rPr>
            <a:t>output for our website’s domain in terminal</a:t>
          </a:r>
          <a:br>
            <a:rPr lang="en-US" sz="2400" b="0" i="0" kern="1200">
              <a:effectLst/>
              <a:latin typeface="Arial" panose="020B0604020202020204" pitchFamily="34" charset="0"/>
              <a:cs typeface="Arial" panose="020B0604020202020204" pitchFamily="34" charset="0"/>
            </a:rPr>
          </a:br>
          <a:endParaRPr lang="en-US" sz="2400" b="0" i="0" kern="1200">
            <a:effectLst/>
            <a:latin typeface="Arial" panose="020B0604020202020204" pitchFamily="34" charset="0"/>
            <a:cs typeface="Arial" panose="020B0604020202020204" pitchFamily="34" charset="0"/>
          </a:endParaRPr>
        </a:p>
      </dsp:txBody>
      <dsp:txXfrm>
        <a:off x="62198" y="2856280"/>
        <a:ext cx="6254146" cy="1149734"/>
      </dsp:txXfrm>
    </dsp:sp>
    <dsp:sp modelId="{4C566F2C-D411-024B-AD58-F272DE0849B3}">
      <dsp:nvSpPr>
        <dsp:cNvPr id="0" name=""/>
        <dsp:cNvSpPr/>
      </dsp:nvSpPr>
      <dsp:spPr>
        <a:xfrm>
          <a:off x="0" y="4137332"/>
          <a:ext cx="6378542" cy="1274130"/>
        </a:xfrm>
        <a:prstGeom prst="round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0" i="0" kern="1200">
              <a:effectLst/>
              <a:latin typeface="Arial" panose="020B0604020202020204" pitchFamily="34" charset="0"/>
              <a:cs typeface="Arial" panose="020B0604020202020204" pitchFamily="34" charset="0"/>
            </a:rPr>
            <a:t>Lastly, access the hosted static website.</a:t>
          </a:r>
        </a:p>
      </dsp:txBody>
      <dsp:txXfrm>
        <a:off x="62198" y="4199530"/>
        <a:ext cx="6254146" cy="11497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DF36711D-3C57-C346-92E2-4C5C8F0D3649}" type="datetimeFigureOut">
              <a:rPr lang="en-VN" smtClean="0"/>
              <a:t>15/11/2023</a:t>
            </a:fld>
            <a:endParaRPr lang="en-VN"/>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BD0B448-1622-7549-AB6C-12B37BC380F5}" type="slidenum">
              <a:rPr lang="en-VN" smtClean="0"/>
              <a:t>‹#›</a:t>
            </a:fld>
            <a:endParaRPr lang="en-VN"/>
          </a:p>
        </p:txBody>
      </p:sp>
    </p:spTree>
    <p:extLst>
      <p:ext uri="{BB962C8B-B14F-4D97-AF65-F5344CB8AC3E}">
        <p14:creationId xmlns:p14="http://schemas.microsoft.com/office/powerpoint/2010/main" val="16346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a:t>
            </a:fld>
            <a:endParaRPr lang="en-VN"/>
          </a:p>
        </p:txBody>
      </p:sp>
    </p:spTree>
    <p:extLst>
      <p:ext uri="{BB962C8B-B14F-4D97-AF65-F5344CB8AC3E}">
        <p14:creationId xmlns:p14="http://schemas.microsoft.com/office/powerpoint/2010/main" val="85349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12</a:t>
            </a:fld>
            <a:endParaRPr lang="en-VN"/>
          </a:p>
        </p:txBody>
      </p:sp>
    </p:spTree>
    <p:extLst>
      <p:ext uri="{BB962C8B-B14F-4D97-AF65-F5344CB8AC3E}">
        <p14:creationId xmlns:p14="http://schemas.microsoft.com/office/powerpoint/2010/main" val="678785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In the VPC, we make sub-areas called subnets, and each of them is tied to a specific Availability Zone (AZ). It's even okay to have more than one subnet in the same AZ. Subnets help keep things separated inside the VPC, especially in each AZ. AWS Regions have different AZs, which is handy for disaster recovery planning</a:t>
            </a:r>
            <a:endParaRPr lang="en-US" b="0" i="0" dirty="0">
              <a:solidFill>
                <a:srgbClr val="4A4D57"/>
              </a:solidFill>
              <a:effectLst/>
              <a:latin typeface="Nunito Sans" pitchFamily="2" charset="77"/>
            </a:endParaRPr>
          </a:p>
          <a:p>
            <a:endParaRPr lang="en-VN"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13</a:t>
            </a:fld>
            <a:endParaRPr lang="en-VN"/>
          </a:p>
        </p:txBody>
      </p:sp>
    </p:spTree>
    <p:extLst>
      <p:ext uri="{BB962C8B-B14F-4D97-AF65-F5344CB8AC3E}">
        <p14:creationId xmlns:p14="http://schemas.microsoft.com/office/powerpoint/2010/main" val="2608495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need more Subnets, we can copy another resource, but that will create quite long code, we can shorten the code as follows.</a:t>
            </a:r>
            <a:br>
              <a:rPr lang="en-US" dirty="0"/>
            </a:br>
            <a:r>
              <a:rPr lang="en-US" dirty="0"/>
              <a:t>In the demo today, we will create 3 private subnets and 3 publish subnets. </a:t>
            </a:r>
            <a:br>
              <a:rPr lang="en-US" dirty="0"/>
            </a:br>
            <a:r>
              <a:rPr lang="en-US" dirty="0"/>
              <a:t> </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14</a:t>
            </a:fld>
            <a:endParaRPr lang="en-VN"/>
          </a:p>
        </p:txBody>
      </p:sp>
    </p:spTree>
    <p:extLst>
      <p:ext uri="{BB962C8B-B14F-4D97-AF65-F5344CB8AC3E}">
        <p14:creationId xmlns:p14="http://schemas.microsoft.com/office/powerpoint/2010/main" val="295910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VN" dirty="0"/>
              <a:t>Local block:</a:t>
            </a:r>
            <a:br>
              <a:rPr lang="en-VN" dirty="0"/>
            </a:br>
            <a:r>
              <a:rPr lang="en-US" b="0" i="0" dirty="0">
                <a:solidFill>
                  <a:srgbClr val="ECECF1"/>
                </a:solidFill>
                <a:effectLst/>
                <a:latin typeface="Söhne"/>
              </a:rPr>
              <a:t>This block defines three local variables:</a:t>
            </a:r>
          </a:p>
          <a:p>
            <a:pPr algn="l">
              <a:buFont typeface="Arial" panose="020B0604020202020204" pitchFamily="34" charset="0"/>
              <a:buChar char="•"/>
            </a:pPr>
            <a:r>
              <a:rPr lang="en-US" b="0" i="0" dirty="0">
                <a:solidFill>
                  <a:srgbClr val="ECECF1"/>
                </a:solidFill>
                <a:effectLst/>
                <a:latin typeface="Söhne"/>
              </a:rPr>
              <a:t>private: A list of CIDR blocks for private subnets.</a:t>
            </a:r>
          </a:p>
          <a:p>
            <a:pPr algn="l">
              <a:buFont typeface="Arial" panose="020B0604020202020204" pitchFamily="34" charset="0"/>
              <a:buChar char="•"/>
            </a:pPr>
            <a:r>
              <a:rPr lang="en-US" b="0" i="0" dirty="0">
                <a:solidFill>
                  <a:srgbClr val="ECECF1"/>
                </a:solidFill>
                <a:effectLst/>
                <a:latin typeface="Söhne"/>
              </a:rPr>
              <a:t>public: A list of CIDR blocks for public subnets.</a:t>
            </a:r>
          </a:p>
          <a:p>
            <a:pPr algn="l">
              <a:buFont typeface="Arial" panose="020B0604020202020204" pitchFamily="34" charset="0"/>
              <a:buChar char="•"/>
            </a:pPr>
            <a:r>
              <a:rPr lang="en-US" b="0" i="0" dirty="0">
                <a:solidFill>
                  <a:srgbClr val="ECECF1"/>
                </a:solidFill>
                <a:effectLst/>
                <a:latin typeface="Söhne"/>
              </a:rPr>
              <a:t>zone: A list of availability zones.</a:t>
            </a:r>
          </a:p>
          <a:p>
            <a:br>
              <a:rPr lang="en-VN" dirty="0"/>
            </a:br>
            <a:r>
              <a:rPr lang="en-US" b="1" i="0" dirty="0">
                <a:effectLst/>
                <a:latin typeface="Söhne"/>
              </a:rPr>
              <a:t>Private Subnets </a:t>
            </a:r>
            <a:br>
              <a:rPr lang="en-US" b="1" i="0" dirty="0">
                <a:effectLst/>
                <a:latin typeface="Söhne"/>
              </a:rPr>
            </a:br>
            <a:r>
              <a:rPr lang="en-US" b="1" i="0" dirty="0">
                <a:effectLst/>
                <a:latin typeface="Söhne"/>
              </a:rPr>
              <a:t>Count and Index:</a:t>
            </a:r>
            <a:endParaRPr lang="en-VN" dirty="0"/>
          </a:p>
          <a:p>
            <a:r>
              <a:rPr lang="en-US" b="0" i="0" dirty="0">
                <a:solidFill>
                  <a:srgbClr val="ECECF1"/>
                </a:solidFill>
                <a:effectLst/>
                <a:latin typeface="Söhne"/>
              </a:rPr>
              <a:t>The </a:t>
            </a:r>
            <a:r>
              <a:rPr lang="en-US" dirty="0"/>
              <a:t>count</a:t>
            </a:r>
            <a:r>
              <a:rPr lang="en-US" b="0" i="0" dirty="0">
                <a:solidFill>
                  <a:srgbClr val="ECECF1"/>
                </a:solidFill>
                <a:effectLst/>
                <a:latin typeface="Söhne"/>
              </a:rPr>
              <a:t> attribute specifies the number of instances of the resource to create. In this case, it's set to the length of the </a:t>
            </a:r>
            <a:r>
              <a:rPr lang="en-US" dirty="0" err="1"/>
              <a:t>local.private</a:t>
            </a:r>
            <a:r>
              <a:rPr lang="en-US" b="0" i="0" dirty="0">
                <a:solidFill>
                  <a:srgbClr val="ECECF1"/>
                </a:solidFill>
                <a:effectLst/>
                <a:latin typeface="Söhne"/>
              </a:rPr>
              <a:t> list, so Terraform will create a subnet for each CIDR block in </a:t>
            </a:r>
            <a:r>
              <a:rPr lang="en-US" dirty="0" err="1"/>
              <a:t>local.private</a:t>
            </a:r>
            <a:r>
              <a:rPr lang="en-US" b="0" i="0" dirty="0">
                <a:solidFill>
                  <a:srgbClr val="ECECF1"/>
                </a:solidFill>
                <a:effectLst/>
                <a:latin typeface="Söhne"/>
              </a:rPr>
              <a:t>.</a:t>
            </a:r>
            <a:br>
              <a:rPr lang="en-US" b="0" i="0" dirty="0">
                <a:solidFill>
                  <a:srgbClr val="ECECF1"/>
                </a:solidFill>
                <a:effectLst/>
                <a:latin typeface="Söhne"/>
              </a:rPr>
            </a:br>
            <a:endParaRPr lang="en-US" b="0" i="0" dirty="0">
              <a:solidFill>
                <a:srgbClr val="ECECF1"/>
              </a:solidFill>
              <a:effectLst/>
              <a:latin typeface="Söhne"/>
            </a:endParaRPr>
          </a:p>
          <a:p>
            <a:r>
              <a:rPr lang="en-US" b="0" i="0" dirty="0">
                <a:solidFill>
                  <a:srgbClr val="ECECF1"/>
                </a:solidFill>
                <a:effectLst/>
                <a:latin typeface="Söhne"/>
              </a:rPr>
              <a:t>VPC-ID:</a:t>
            </a:r>
          </a:p>
          <a:p>
            <a:r>
              <a:rPr lang="en-US" b="0" i="0" dirty="0">
                <a:solidFill>
                  <a:srgbClr val="ECECF1"/>
                </a:solidFill>
                <a:effectLst/>
                <a:latin typeface="Söhne"/>
              </a:rPr>
              <a:t>This sets the </a:t>
            </a:r>
            <a:r>
              <a:rPr lang="en-US" dirty="0" err="1"/>
              <a:t>vpc_id</a:t>
            </a:r>
            <a:r>
              <a:rPr lang="en-US" b="0" i="0" dirty="0">
                <a:solidFill>
                  <a:srgbClr val="ECECF1"/>
                </a:solidFill>
                <a:effectLst/>
                <a:latin typeface="Söhne"/>
              </a:rPr>
              <a:t> attribute of the subnet to the ID of the VPC.</a:t>
            </a:r>
            <a:endParaRPr lang="en-VN" b="0" i="0" dirty="0">
              <a:solidFill>
                <a:srgbClr val="ECECF1"/>
              </a:solidFill>
              <a:effectLst/>
              <a:latin typeface="Söhne"/>
            </a:endParaRPr>
          </a:p>
          <a:p>
            <a:endParaRPr lang="en-VN" dirty="0"/>
          </a:p>
          <a:p>
            <a:r>
              <a:rPr lang="en-US" b="1" i="0" dirty="0">
                <a:effectLst/>
                <a:latin typeface="Söhne"/>
              </a:rPr>
              <a:t>CIDR Block for Subnets:</a:t>
            </a:r>
            <a:br>
              <a:rPr lang="en-US" b="1" i="0" dirty="0">
                <a:effectLst/>
                <a:latin typeface="Söhne"/>
              </a:rPr>
            </a:br>
            <a:r>
              <a:rPr lang="en-US" dirty="0" err="1"/>
              <a:t>count.index</a:t>
            </a:r>
            <a:r>
              <a:rPr lang="en-US" b="0" i="0" dirty="0">
                <a:solidFill>
                  <a:srgbClr val="ECECF1"/>
                </a:solidFill>
                <a:effectLst/>
                <a:latin typeface="Söhne"/>
              </a:rPr>
              <a:t> refers to the current index of the resource being created. It's used to select the corresponding CIDR block from the </a:t>
            </a:r>
            <a:r>
              <a:rPr lang="en-US" dirty="0" err="1"/>
              <a:t>local.private</a:t>
            </a:r>
            <a:r>
              <a:rPr lang="en-US" b="0" i="0" dirty="0">
                <a:solidFill>
                  <a:srgbClr val="ECECF1"/>
                </a:solidFill>
                <a:effectLst/>
                <a:latin typeface="Söhne"/>
              </a:rPr>
              <a:t> list. </a:t>
            </a:r>
            <a:br>
              <a:rPr lang="en-US" b="0" i="0" dirty="0">
                <a:solidFill>
                  <a:srgbClr val="ECECF1"/>
                </a:solidFill>
                <a:effectLst/>
                <a:latin typeface="Söhne"/>
              </a:rPr>
            </a:br>
            <a:br>
              <a:rPr lang="en-US" b="0" i="0" dirty="0">
                <a:solidFill>
                  <a:srgbClr val="ECECF1"/>
                </a:solidFill>
                <a:effectLst/>
                <a:latin typeface="Söhne"/>
              </a:rPr>
            </a:br>
            <a:r>
              <a:rPr lang="en-US" b="0" i="0" dirty="0">
                <a:solidFill>
                  <a:srgbClr val="ECECF1"/>
                </a:solidFill>
                <a:effectLst/>
                <a:latin typeface="Söhne"/>
              </a:rPr>
              <a:t>Zone:</a:t>
            </a:r>
            <a:br>
              <a:rPr lang="en-US" b="0" i="0" dirty="0">
                <a:solidFill>
                  <a:srgbClr val="ECECF1"/>
                </a:solidFill>
                <a:effectLst/>
                <a:latin typeface="Söhne"/>
              </a:rPr>
            </a:br>
            <a:r>
              <a:rPr lang="en-US" b="0" i="0" dirty="0">
                <a:solidFill>
                  <a:srgbClr val="ECECF1"/>
                </a:solidFill>
                <a:effectLst/>
                <a:latin typeface="Söhne"/>
              </a:rPr>
              <a:t>This line determines the availability zone for each subnet. </a:t>
            </a:r>
            <a:r>
              <a:rPr lang="en-US" dirty="0" err="1"/>
              <a:t>count.index</a:t>
            </a:r>
            <a:r>
              <a:rPr lang="en-US" dirty="0"/>
              <a:t> % length(</a:t>
            </a:r>
            <a:r>
              <a:rPr lang="en-US" dirty="0" err="1"/>
              <a:t>local.zone</a:t>
            </a:r>
            <a:r>
              <a:rPr lang="en-US" dirty="0"/>
              <a:t>)</a:t>
            </a:r>
            <a:r>
              <a:rPr lang="en-US" b="0" i="0" dirty="0">
                <a:solidFill>
                  <a:srgbClr val="ECECF1"/>
                </a:solidFill>
                <a:effectLst/>
                <a:latin typeface="Söhne"/>
              </a:rPr>
              <a:t> calculates the remainder of the division of the current index by the length of the </a:t>
            </a:r>
            <a:r>
              <a:rPr lang="en-US" dirty="0" err="1"/>
              <a:t>local.zone</a:t>
            </a:r>
            <a:r>
              <a:rPr lang="en-US" b="0" i="0" dirty="0">
                <a:solidFill>
                  <a:srgbClr val="ECECF1"/>
                </a:solidFill>
                <a:effectLst/>
                <a:latin typeface="Söhne"/>
              </a:rPr>
              <a:t> list. This is a way to cycle through the availability zones as the index increases. For instance, if there are 4 availability zones, the sequence would be "us-west-2a", "us-west-2b", "us-west-2c", "us-west-2a", and so on.</a:t>
            </a:r>
          </a:p>
          <a:p>
            <a:endParaRPr lang="en-US" b="0" i="0" dirty="0">
              <a:solidFill>
                <a:srgbClr val="ECECF1"/>
              </a:solidFill>
              <a:effectLst/>
              <a:latin typeface="Söhne"/>
            </a:endParaRPr>
          </a:p>
          <a:p>
            <a:r>
              <a:rPr lang="en-US" b="0" i="0" dirty="0">
                <a:solidFill>
                  <a:srgbClr val="ECECF1"/>
                </a:solidFill>
                <a:effectLst/>
                <a:latin typeface="Söhne"/>
              </a:rPr>
              <a:t>Tags are added to each subnet for identification purposes. In this case, a "Name" tag is set to "private-subnet".</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15</a:t>
            </a:fld>
            <a:endParaRPr lang="en-VN"/>
          </a:p>
        </p:txBody>
      </p:sp>
    </p:spTree>
    <p:extLst>
      <p:ext uri="{BB962C8B-B14F-4D97-AF65-F5344CB8AC3E}">
        <p14:creationId xmlns:p14="http://schemas.microsoft.com/office/powerpoint/2010/main" val="385835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Once we've set up our AWS services within these sub-areas, they can communicate internally. However, if these services want to communicate with entities outside the internet or vice versa, there's an issue. That's because we don't have something acting as a router to facilitate communication between our AWS services and the internet.</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4A4D57"/>
                </a:solidFill>
                <a:effectLst/>
                <a:latin typeface="Nunito Sans" pitchFamily="2" charset="77"/>
              </a:rPr>
              <a:t>Since we have to build public subnets, we need to provide access to the internet in the given VPC. For this, the first thing that we need is an internet gateway. </a:t>
            </a:r>
            <a:endParaRPr lang="en-US" b="0" i="0" dirty="0">
              <a:solidFill>
                <a:srgbClr val="D1D5DB"/>
              </a:solidFill>
              <a:effectLst/>
              <a:latin typeface="Söhne"/>
            </a:endParaRPr>
          </a:p>
          <a:p>
            <a:r>
              <a:rPr lang="en-US" dirty="0"/>
              <a:t>And we will assign this IG to the Route Table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16</a:t>
            </a:fld>
            <a:endParaRPr lang="en-VN"/>
          </a:p>
        </p:txBody>
      </p:sp>
    </p:spTree>
    <p:extLst>
      <p:ext uri="{BB962C8B-B14F-4D97-AF65-F5344CB8AC3E}">
        <p14:creationId xmlns:p14="http://schemas.microsoft.com/office/powerpoint/2010/main" val="862334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17</a:t>
            </a:fld>
            <a:endParaRPr lang="en-VN"/>
          </a:p>
        </p:txBody>
      </p:sp>
    </p:spTree>
    <p:extLst>
      <p:ext uri="{BB962C8B-B14F-4D97-AF65-F5344CB8AC3E}">
        <p14:creationId xmlns:p14="http://schemas.microsoft.com/office/powerpoint/2010/main" val="2065892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D57"/>
                </a:solidFill>
                <a:effectLst/>
                <a:latin typeface="Nunito Sans" pitchFamily="2" charset="77"/>
              </a:rPr>
              <a:t>When a VPC is created, a corresponding Route Table is also created, which defines a default route that lets the components in the VPC communicate with each other internally. </a:t>
            </a:r>
          </a:p>
          <a:p>
            <a:endParaRPr lang="en-US" b="0" i="0" dirty="0">
              <a:solidFill>
                <a:srgbClr val="4A4D57"/>
              </a:solidFill>
              <a:effectLst/>
              <a:latin typeface="Nunito Sa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In our system design, we have two kinds of sub-areas: public and private subnets. Public subnets let the things inside them connect to the internet, while private ones don't. The routes in the route tables decide whether internet access is on or off. If a subnet is linked to a route table that permits internet access, we call it a public subnet. On the other hand, if it's associated with a route table that blocks internet access, it's a private subnet.</a:t>
            </a:r>
            <a:endParaRPr lang="en-VN"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18</a:t>
            </a:fld>
            <a:endParaRPr lang="en-VN"/>
          </a:p>
        </p:txBody>
      </p:sp>
    </p:spTree>
    <p:extLst>
      <p:ext uri="{BB962C8B-B14F-4D97-AF65-F5344CB8AC3E}">
        <p14:creationId xmlns:p14="http://schemas.microsoft.com/office/powerpoint/2010/main" val="3927603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 summary, this Terraform code is associating each public subnet with a specific route table. The use of </a:t>
            </a:r>
            <a:r>
              <a:rPr lang="en-US" dirty="0" err="1"/>
              <a:t>for_each</a:t>
            </a:r>
            <a:r>
              <a:rPr lang="en-US" b="0" i="0" dirty="0">
                <a:solidFill>
                  <a:srgbClr val="ECECF1"/>
                </a:solidFill>
                <a:effectLst/>
                <a:latin typeface="Söhne"/>
              </a:rPr>
              <a:t> ensures that each association is unique, and the association is created for each public subnet in the specified route table.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20</a:t>
            </a:fld>
            <a:endParaRPr lang="en-VN"/>
          </a:p>
        </p:txBody>
      </p:sp>
    </p:spTree>
    <p:extLst>
      <p:ext uri="{BB962C8B-B14F-4D97-AF65-F5344CB8AC3E}">
        <p14:creationId xmlns:p14="http://schemas.microsoft.com/office/powerpoint/2010/main" val="210493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our Services inside the Public Subnet can interact with the outside, what about the Private Subnets?</a:t>
            </a:r>
          </a:p>
          <a:p>
            <a:endParaRPr lang="en-US" dirty="0"/>
          </a:p>
          <a:p>
            <a:r>
              <a:rPr lang="en-US" b="0" i="0" dirty="0">
                <a:solidFill>
                  <a:srgbClr val="D1D5DB"/>
                </a:solidFill>
                <a:effectLst/>
                <a:latin typeface="Söhne"/>
              </a:rPr>
              <a:t>At the moment, the services in the private subnet can't talk to the internet. We can't assign an Internet Gateway (IG) to the private subnet because the IG works both ways — in and out. However, we only want communication to go one way: from the private subnet to the outside, not the other way around.</a:t>
            </a:r>
          </a:p>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BD0B448-1622-7549-AB6C-12B37BC380F5}" type="slidenum">
              <a:rPr lang="en-VN" smtClean="0"/>
              <a:t>21</a:t>
            </a:fld>
            <a:endParaRPr lang="en-VN"/>
          </a:p>
        </p:txBody>
      </p:sp>
    </p:spTree>
    <p:extLst>
      <p:ext uri="{BB962C8B-B14F-4D97-AF65-F5344CB8AC3E}">
        <p14:creationId xmlns:p14="http://schemas.microsoft.com/office/powerpoint/2010/main" val="1817692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To make this happen, we'll use a Network Address Translation (NAT) setup. We'll deploy NAT on a public subnet, link it to the route table, and then assign that route table to the private subnets. This way, the NAT setup in the public subnet will act as the go-between, allowing communication from the private subnets to the outside world while keeping the private subnets secure.</a:t>
            </a:r>
            <a:endParaRPr lang="en-VN" dirty="0"/>
          </a:p>
          <a:p>
            <a:br>
              <a:rPr lang="en-VN" dirty="0"/>
            </a:b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22</a:t>
            </a:fld>
            <a:endParaRPr lang="en-VN"/>
          </a:p>
        </p:txBody>
      </p:sp>
    </p:spTree>
    <p:extLst>
      <p:ext uri="{BB962C8B-B14F-4D97-AF65-F5344CB8AC3E}">
        <p14:creationId xmlns:p14="http://schemas.microsoft.com/office/powerpoint/2010/main" val="2790541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a:t>
            </a:fld>
            <a:endParaRPr lang="en-VN"/>
          </a:p>
        </p:txBody>
      </p:sp>
    </p:spTree>
    <p:extLst>
      <p:ext uri="{BB962C8B-B14F-4D97-AF65-F5344CB8AC3E}">
        <p14:creationId xmlns:p14="http://schemas.microsoft.com/office/powerpoint/2010/main" val="320498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CECF1"/>
                </a:solidFill>
                <a:effectLst/>
                <a:latin typeface="Söhne"/>
              </a:rPr>
              <a:t>Elastic IP (</a:t>
            </a:r>
            <a:r>
              <a:rPr lang="en-US" b="1" i="0" dirty="0" err="1">
                <a:solidFill>
                  <a:srgbClr val="ECECF1"/>
                </a:solidFill>
                <a:effectLst/>
                <a:latin typeface="Söhne"/>
              </a:rPr>
              <a:t>aws_eip</a:t>
            </a:r>
            <a:r>
              <a:rPr lang="en-US" b="1" i="0" dirty="0">
                <a:solidFill>
                  <a:srgbClr val="ECECF1"/>
                </a:solidFill>
                <a:effectLst/>
                <a:latin typeface="Söhne"/>
              </a:rPr>
              <a:t>):</a:t>
            </a:r>
            <a:endParaRPr lang="en-US" dirty="0">
              <a:effectLst/>
            </a:endParaRPr>
          </a:p>
          <a:p>
            <a:pPr algn="l">
              <a:buFont typeface="Arial" panose="020B0604020202020204" pitchFamily="34" charset="0"/>
              <a:buChar char="•"/>
            </a:pPr>
            <a:r>
              <a:rPr lang="en-US" b="0" i="0" dirty="0">
                <a:solidFill>
                  <a:srgbClr val="ECECF1"/>
                </a:solidFill>
                <a:effectLst/>
                <a:latin typeface="Söhne"/>
              </a:rPr>
              <a:t>This block creates an Elastic IP (EIP) resource named "</a:t>
            </a:r>
            <a:r>
              <a:rPr lang="en-US" b="0" i="0" dirty="0" err="1">
                <a:solidFill>
                  <a:srgbClr val="ECECF1"/>
                </a:solidFill>
                <a:effectLst/>
                <a:latin typeface="Söhne"/>
              </a:rPr>
              <a:t>nat</a:t>
            </a:r>
            <a:r>
              <a:rPr lang="en-US" b="0" i="0" dirty="0">
                <a:solidFill>
                  <a:srgbClr val="ECECF1"/>
                </a:solidFill>
                <a:effectLst/>
                <a:latin typeface="Söhne"/>
              </a:rPr>
              <a:t>".</a:t>
            </a:r>
          </a:p>
          <a:p>
            <a:pPr algn="l">
              <a:buFont typeface="Arial" panose="020B0604020202020204" pitchFamily="34" charset="0"/>
              <a:buChar char="•"/>
            </a:pPr>
            <a:r>
              <a:rPr lang="en-US" b="0" i="0" dirty="0" err="1">
                <a:solidFill>
                  <a:srgbClr val="ECECF1"/>
                </a:solidFill>
                <a:effectLst/>
                <a:latin typeface="Söhne"/>
              </a:rPr>
              <a:t>vpc</a:t>
            </a:r>
            <a:r>
              <a:rPr lang="en-US" b="0" i="0" dirty="0">
                <a:solidFill>
                  <a:srgbClr val="ECECF1"/>
                </a:solidFill>
                <a:effectLst/>
                <a:latin typeface="Söhne"/>
              </a:rPr>
              <a:t> = true specifies that the Elastic IP should be associated with a Virtual Private Cloud (VPC). In AWS, Elastic IPs are used to provide a static public IP address to AWS resources, and in this case, it's used for the NAT Gateway.</a:t>
            </a:r>
            <a:br>
              <a:rPr lang="en-US" b="0" i="0" dirty="0">
                <a:solidFill>
                  <a:srgbClr val="ECECF1"/>
                </a:solidFill>
                <a:effectLst/>
                <a:latin typeface="Söhne"/>
              </a:rPr>
            </a:br>
            <a:br>
              <a:rPr lang="en-US" b="0" i="0" dirty="0">
                <a:solidFill>
                  <a:srgbClr val="ECECF1"/>
                </a:solidFill>
                <a:effectLst/>
                <a:latin typeface="Söhne"/>
              </a:rPr>
            </a:br>
            <a:r>
              <a:rPr lang="en-US" b="1" i="0" dirty="0">
                <a:effectLst/>
                <a:latin typeface="Söhne"/>
              </a:rPr>
              <a:t>NAT Gateway (</a:t>
            </a:r>
            <a:r>
              <a:rPr lang="en-US" b="1" i="0" dirty="0" err="1">
                <a:effectLst/>
                <a:latin typeface="Söhne"/>
              </a:rPr>
              <a:t>aws_nat_gateway</a:t>
            </a:r>
            <a:r>
              <a:rPr lang="en-US" b="1" i="0" dirty="0">
                <a:effectLst/>
                <a:latin typeface="Söhne"/>
              </a:rPr>
              <a:t>):</a:t>
            </a:r>
            <a:endParaRPr lang="en-US" b="0" i="0" dirty="0">
              <a:solidFill>
                <a:srgbClr val="ECECF1"/>
              </a:solidFill>
              <a:effectLst/>
              <a:latin typeface="Söhne"/>
            </a:endParaRPr>
          </a:p>
          <a:p>
            <a:pPr algn="l">
              <a:buFont typeface="Arial" panose="020B0604020202020204" pitchFamily="34" charset="0"/>
              <a:buChar char="•"/>
            </a:pPr>
            <a:r>
              <a:rPr lang="en-US" b="0" i="0" dirty="0">
                <a:solidFill>
                  <a:srgbClr val="ECECF1"/>
                </a:solidFill>
                <a:effectLst/>
                <a:latin typeface="Söhne"/>
              </a:rPr>
              <a:t>This block creates a NAT Gateway resource named "public".</a:t>
            </a:r>
          </a:p>
          <a:p>
            <a:pPr algn="l">
              <a:buFont typeface="Arial" panose="020B0604020202020204" pitchFamily="34" charset="0"/>
              <a:buChar char="•"/>
            </a:pPr>
            <a:r>
              <a:rPr lang="en-US" b="0" i="0" dirty="0" err="1">
                <a:solidFill>
                  <a:srgbClr val="ECECF1"/>
                </a:solidFill>
                <a:effectLst/>
                <a:latin typeface="Söhne"/>
              </a:rPr>
              <a:t>depends_on</a:t>
            </a:r>
            <a:r>
              <a:rPr lang="en-US" b="0" i="0" dirty="0">
                <a:solidFill>
                  <a:srgbClr val="ECECF1"/>
                </a:solidFill>
                <a:effectLst/>
                <a:latin typeface="Söhne"/>
              </a:rPr>
              <a:t> = [</a:t>
            </a:r>
            <a:r>
              <a:rPr lang="en-US" b="0" i="0" dirty="0" err="1">
                <a:solidFill>
                  <a:srgbClr val="ECECF1"/>
                </a:solidFill>
                <a:effectLst/>
                <a:latin typeface="Söhne"/>
              </a:rPr>
              <a:t>aws_internet_gateway.ig</a:t>
            </a:r>
            <a:r>
              <a:rPr lang="en-US" b="0" i="0" dirty="0">
                <a:solidFill>
                  <a:srgbClr val="ECECF1"/>
                </a:solidFill>
                <a:effectLst/>
                <a:latin typeface="Söhne"/>
              </a:rPr>
              <a:t>] specifies that the creation of the NAT Gateway depends on the completion of the creation of the specified Internet Gateway (</a:t>
            </a:r>
            <a:r>
              <a:rPr lang="en-US" b="0" i="0" dirty="0" err="1">
                <a:solidFill>
                  <a:srgbClr val="ECECF1"/>
                </a:solidFill>
                <a:effectLst/>
                <a:latin typeface="Söhne"/>
              </a:rPr>
              <a:t>aws_internet_gateway.ig</a:t>
            </a:r>
            <a:r>
              <a:rPr lang="en-US" b="0" i="0" dirty="0">
                <a:solidFill>
                  <a:srgbClr val="ECECF1"/>
                </a:solidFill>
                <a:effectLst/>
                <a:latin typeface="Söhne"/>
              </a:rPr>
              <a:t>). This ensures that the Internet Gateway is created before attempting to create the NAT Gateway.</a:t>
            </a:r>
            <a:br>
              <a:rPr lang="en-US" b="0" i="0" dirty="0">
                <a:solidFill>
                  <a:srgbClr val="ECECF1"/>
                </a:solidFill>
                <a:effectLst/>
                <a:latin typeface="Söhne"/>
              </a:rPr>
            </a:br>
            <a:endParaRPr lang="en-US" b="0" i="0" dirty="0">
              <a:solidFill>
                <a:srgbClr val="ECECF1"/>
              </a:solidFill>
              <a:effectLst/>
              <a:latin typeface="Söhne"/>
            </a:endParaRPr>
          </a:p>
          <a:p>
            <a:pPr algn="l">
              <a:buFont typeface="Arial" panose="020B0604020202020204" pitchFamily="34" charset="0"/>
              <a:buChar char="•"/>
            </a:pPr>
            <a:r>
              <a:rPr lang="en-US" b="0" i="0" dirty="0" err="1">
                <a:solidFill>
                  <a:srgbClr val="ECECF1"/>
                </a:solidFill>
                <a:effectLst/>
                <a:latin typeface="Söhne"/>
              </a:rPr>
              <a:t>allocation_id</a:t>
            </a:r>
            <a:r>
              <a:rPr lang="en-US" b="0" i="0" dirty="0">
                <a:solidFill>
                  <a:srgbClr val="ECECF1"/>
                </a:solidFill>
                <a:effectLst/>
                <a:latin typeface="Söhne"/>
              </a:rPr>
              <a:t> = </a:t>
            </a:r>
            <a:r>
              <a:rPr lang="en-US" b="0" i="0" dirty="0" err="1">
                <a:solidFill>
                  <a:srgbClr val="ECECF1"/>
                </a:solidFill>
                <a:effectLst/>
                <a:latin typeface="Söhne"/>
              </a:rPr>
              <a:t>aws_eip.nat.id</a:t>
            </a:r>
            <a:r>
              <a:rPr lang="en-US" b="0" i="0" dirty="0">
                <a:solidFill>
                  <a:srgbClr val="ECECF1"/>
                </a:solidFill>
                <a:effectLst/>
                <a:latin typeface="Söhne"/>
              </a:rPr>
              <a:t> associates the NAT Gateway with the Elastic IP created earlier. It uses the ID of the Elastic IP (</a:t>
            </a:r>
            <a:r>
              <a:rPr lang="en-US" b="0" i="0" dirty="0" err="1">
                <a:solidFill>
                  <a:srgbClr val="ECECF1"/>
                </a:solidFill>
                <a:effectLst/>
                <a:latin typeface="Söhne"/>
              </a:rPr>
              <a:t>aws_eip.nat.id</a:t>
            </a:r>
            <a:r>
              <a:rPr lang="en-US" b="0" i="0" dirty="0">
                <a:solidFill>
                  <a:srgbClr val="ECECF1"/>
                </a:solidFill>
                <a:effectLst/>
                <a:latin typeface="Söhne"/>
              </a:rPr>
              <a:t>) for this association.</a:t>
            </a:r>
            <a:br>
              <a:rPr lang="en-US" b="0" i="0" dirty="0">
                <a:solidFill>
                  <a:srgbClr val="ECECF1"/>
                </a:solidFill>
                <a:effectLst/>
                <a:latin typeface="Söhne"/>
              </a:rPr>
            </a:br>
            <a:endParaRPr lang="en-US" b="0" i="0" dirty="0">
              <a:solidFill>
                <a:srgbClr val="ECECF1"/>
              </a:solidFill>
              <a:effectLst/>
              <a:latin typeface="Söhne"/>
            </a:endParaRPr>
          </a:p>
          <a:p>
            <a:pPr algn="l">
              <a:buFont typeface="Arial" panose="020B0604020202020204" pitchFamily="34" charset="0"/>
              <a:buChar char="•"/>
            </a:pPr>
            <a:r>
              <a:rPr lang="en-US" b="0" i="0" dirty="0" err="1">
                <a:solidFill>
                  <a:srgbClr val="ECECF1"/>
                </a:solidFill>
                <a:effectLst/>
                <a:latin typeface="Söhne"/>
              </a:rPr>
              <a:t>subnet_id</a:t>
            </a:r>
            <a:r>
              <a:rPr lang="en-US" b="0" i="0" dirty="0">
                <a:solidFill>
                  <a:srgbClr val="ECECF1"/>
                </a:solidFill>
                <a:effectLst/>
                <a:latin typeface="Söhne"/>
              </a:rPr>
              <a:t> = </a:t>
            </a:r>
            <a:r>
              <a:rPr lang="en-US" b="0" i="0" dirty="0" err="1">
                <a:solidFill>
                  <a:srgbClr val="ECECF1"/>
                </a:solidFill>
                <a:effectLst/>
                <a:latin typeface="Söhne"/>
              </a:rPr>
              <a:t>aws_subnet.public_subnet</a:t>
            </a:r>
            <a:r>
              <a:rPr lang="en-US" b="0" i="0" dirty="0">
                <a:solidFill>
                  <a:srgbClr val="ECECF1"/>
                </a:solidFill>
                <a:effectLst/>
                <a:latin typeface="Söhne"/>
              </a:rPr>
              <a:t>[0].id specifies the subnet in which the NAT Gateway should be deployed. It uses the ID of the first public subnet (</a:t>
            </a:r>
            <a:r>
              <a:rPr lang="en-US" b="0" i="0" dirty="0" err="1">
                <a:solidFill>
                  <a:srgbClr val="ECECF1"/>
                </a:solidFill>
                <a:effectLst/>
                <a:latin typeface="Söhne"/>
              </a:rPr>
              <a:t>aws_subnet.public_subnet</a:t>
            </a:r>
            <a:r>
              <a:rPr lang="en-US" b="0" i="0" dirty="0">
                <a:solidFill>
                  <a:srgbClr val="ECECF1"/>
                </a:solidFill>
                <a:effectLst/>
                <a:latin typeface="Söhne"/>
              </a:rPr>
              <a:t>[0].id). Note that this assumes there is at least one public subnet defined in the </a:t>
            </a:r>
            <a:r>
              <a:rPr lang="en-US" b="0" i="0" dirty="0" err="1">
                <a:solidFill>
                  <a:srgbClr val="ECECF1"/>
                </a:solidFill>
                <a:effectLst/>
                <a:latin typeface="Söhne"/>
              </a:rPr>
              <a:t>aws_subnet.public_subnet</a:t>
            </a:r>
            <a:r>
              <a:rPr lang="en-US" b="0" i="0" dirty="0">
                <a:solidFill>
                  <a:srgbClr val="ECECF1"/>
                </a:solidFill>
                <a:effectLst/>
                <a:latin typeface="Söhne"/>
              </a:rPr>
              <a:t> resource.</a:t>
            </a:r>
          </a:p>
          <a:p>
            <a:br>
              <a:rPr lang="en-US" b="0" i="0" dirty="0">
                <a:solidFill>
                  <a:srgbClr val="ECECF1"/>
                </a:solidFill>
                <a:effectLst/>
                <a:latin typeface="Söhne"/>
              </a:rPr>
            </a:br>
            <a:r>
              <a:rPr lang="en-US" b="0" i="0" dirty="0">
                <a:solidFill>
                  <a:srgbClr val="ECECF1"/>
                </a:solidFill>
                <a:effectLst/>
                <a:latin typeface="Söhne"/>
              </a:rPr>
              <a:t>This aligns with the common pattern of placing NAT Gateways in public subnets to handle outbound traffic for resources in private subnets.</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23</a:t>
            </a:fld>
            <a:endParaRPr lang="en-VN"/>
          </a:p>
        </p:txBody>
      </p:sp>
    </p:spTree>
    <p:extLst>
      <p:ext uri="{BB962C8B-B14F-4D97-AF65-F5344CB8AC3E}">
        <p14:creationId xmlns:p14="http://schemas.microsoft.com/office/powerpoint/2010/main" val="4268911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28</a:t>
            </a:fld>
            <a:endParaRPr lang="en-VN"/>
          </a:p>
        </p:txBody>
      </p:sp>
    </p:spTree>
    <p:extLst>
      <p:ext uri="{BB962C8B-B14F-4D97-AF65-F5344CB8AC3E}">
        <p14:creationId xmlns:p14="http://schemas.microsoft.com/office/powerpoint/2010/main" val="1568877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As we can see, using Terraform to create VPC is quite simple. But every time we want to create another VPC, do we have to copy this code somewhere else? The answer is no! To solve the problem of coding, Terraform provides us with a feature called Module, which helps us organize code into Modules and can be reused many times.</a:t>
            </a:r>
          </a:p>
          <a:p>
            <a:pPr algn="l"/>
            <a:br>
              <a:rPr lang="en-US" b="0" i="0" dirty="0">
                <a:effectLst/>
                <a:latin typeface="Söhne"/>
              </a:rPr>
            </a:br>
            <a:endParaRPr lang="en-US" b="0" i="0" dirty="0">
              <a:effectLst/>
              <a:latin typeface="Söhne"/>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29</a:t>
            </a:fld>
            <a:endParaRPr lang="en-VN"/>
          </a:p>
        </p:txBody>
      </p:sp>
    </p:spTree>
    <p:extLst>
      <p:ext uri="{BB962C8B-B14F-4D97-AF65-F5344CB8AC3E}">
        <p14:creationId xmlns:p14="http://schemas.microsoft.com/office/powerpoint/2010/main" val="191527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As we can see, using Terraform to create VPC is quite simple. But every time we want to create another VPC, do we have to copy this code somewhere else? The answer is no! To solve the problem of coding, Terraform provides us with a feature called Module, which helps us organize code into Modules and can be reused many times.</a:t>
            </a:r>
          </a:p>
          <a:p>
            <a:pPr algn="l"/>
            <a:br>
              <a:rPr lang="en-US" b="0" i="0" dirty="0">
                <a:effectLst/>
                <a:latin typeface="Söhne"/>
              </a:rPr>
            </a:br>
            <a:endParaRPr lang="en-US" b="0" i="0" dirty="0">
              <a:effectLst/>
              <a:latin typeface="Söhne"/>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30</a:t>
            </a:fld>
            <a:endParaRPr lang="en-VN"/>
          </a:p>
        </p:txBody>
      </p:sp>
    </p:spTree>
    <p:extLst>
      <p:ext uri="{BB962C8B-B14F-4D97-AF65-F5344CB8AC3E}">
        <p14:creationId xmlns:p14="http://schemas.microsoft.com/office/powerpoint/2010/main" val="81496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32</a:t>
            </a:fld>
            <a:endParaRPr lang="en-VN"/>
          </a:p>
        </p:txBody>
      </p:sp>
    </p:spTree>
    <p:extLst>
      <p:ext uri="{BB962C8B-B14F-4D97-AF65-F5344CB8AC3E}">
        <p14:creationId xmlns:p14="http://schemas.microsoft.com/office/powerpoint/2010/main" val="2066742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We use resource name Module</a:t>
            </a:r>
          </a:p>
        </p:txBody>
      </p:sp>
      <p:sp>
        <p:nvSpPr>
          <p:cNvPr id="4" name="Slide Number Placeholder 3"/>
          <p:cNvSpPr>
            <a:spLocks noGrp="1"/>
          </p:cNvSpPr>
          <p:nvPr>
            <p:ph type="sldNum" sz="quarter" idx="5"/>
          </p:nvPr>
        </p:nvSpPr>
        <p:spPr/>
        <p:txBody>
          <a:bodyPr/>
          <a:lstStyle/>
          <a:p>
            <a:fld id="{EBD0B448-1622-7549-AB6C-12B37BC380F5}" type="slidenum">
              <a:rPr lang="en-VN" smtClean="0"/>
              <a:t>33</a:t>
            </a:fld>
            <a:endParaRPr lang="en-VN"/>
          </a:p>
        </p:txBody>
      </p:sp>
    </p:spTree>
    <p:extLst>
      <p:ext uri="{BB962C8B-B14F-4D97-AF65-F5344CB8AC3E}">
        <p14:creationId xmlns:p14="http://schemas.microsoft.com/office/powerpoint/2010/main" val="391462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refactor our code above into a Module. Before writing the Module, we need to pre-define dynamic values ​​in the Module, so that when we use the Module, we will pass that value in to get different resources. </a:t>
            </a:r>
            <a:br>
              <a:rPr lang="en-US" dirty="0"/>
            </a:br>
            <a:endParaRPr lang="en-US" dirty="0"/>
          </a:p>
          <a:p>
            <a:r>
              <a:rPr lang="en-US" dirty="0"/>
              <a:t>The purpose is to reuse the </a:t>
            </a:r>
            <a:r>
              <a:rPr lang="en-US" dirty="0" err="1"/>
              <a:t>vpc</a:t>
            </a:r>
            <a:r>
              <a:rPr lang="en-US" dirty="0"/>
              <a:t> configuration under the </a:t>
            </a:r>
            <a:r>
              <a:rPr lang="en-US" dirty="0" err="1"/>
              <a:t>vpc</a:t>
            </a:r>
            <a:r>
              <a:rPr lang="en-US" dirty="0"/>
              <a:t> folder. Next time, If we want to modify the </a:t>
            </a:r>
            <a:r>
              <a:rPr lang="en-US" dirty="0" err="1"/>
              <a:t>vpc</a:t>
            </a:r>
            <a:r>
              <a:rPr lang="en-US" dirty="0"/>
              <a:t> </a:t>
            </a:r>
            <a:r>
              <a:rPr lang="en-US" dirty="0" err="1"/>
              <a:t>ipaddress</a:t>
            </a:r>
            <a:r>
              <a:rPr lang="en-US" dirty="0"/>
              <a:t> for example, we just need to update the top root module.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34</a:t>
            </a:fld>
            <a:endParaRPr lang="en-VN"/>
          </a:p>
        </p:txBody>
      </p:sp>
    </p:spTree>
    <p:extLst>
      <p:ext uri="{BB962C8B-B14F-4D97-AF65-F5344CB8AC3E}">
        <p14:creationId xmlns:p14="http://schemas.microsoft.com/office/powerpoint/2010/main" val="3025622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37</a:t>
            </a:fld>
            <a:endParaRPr lang="en-VN"/>
          </a:p>
        </p:txBody>
      </p:sp>
    </p:spTree>
    <p:extLst>
      <p:ext uri="{BB962C8B-B14F-4D97-AF65-F5344CB8AC3E}">
        <p14:creationId xmlns:p14="http://schemas.microsoft.com/office/powerpoint/2010/main" val="3305408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As we can see, using Terraform to create VPC is quite simple. But every time we want to create another VPC, do we have to copy this code somewhere else? The answer is no! To solve the problem of coding, Terraform provides us with a feature called Module, which helps us organize code into Modules and can be reused many times.</a:t>
            </a:r>
          </a:p>
          <a:p>
            <a:pPr algn="l"/>
            <a:br>
              <a:rPr lang="en-US" b="0" i="0" dirty="0">
                <a:effectLst/>
                <a:latin typeface="Söhne"/>
              </a:rPr>
            </a:br>
            <a:endParaRPr lang="en-US" b="0" i="0" dirty="0">
              <a:effectLst/>
              <a:latin typeface="Söhne"/>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39</a:t>
            </a:fld>
            <a:endParaRPr lang="en-VN"/>
          </a:p>
        </p:txBody>
      </p:sp>
    </p:spTree>
    <p:extLst>
      <p:ext uri="{BB962C8B-B14F-4D97-AF65-F5344CB8AC3E}">
        <p14:creationId xmlns:p14="http://schemas.microsoft.com/office/powerpoint/2010/main" val="798762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42</a:t>
            </a:fld>
            <a:endParaRPr lang="en-VN"/>
          </a:p>
        </p:txBody>
      </p:sp>
    </p:spTree>
    <p:extLst>
      <p:ext uri="{BB962C8B-B14F-4D97-AF65-F5344CB8AC3E}">
        <p14:creationId xmlns:p14="http://schemas.microsoft.com/office/powerpoint/2010/main" val="293932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a:t>
            </a:fld>
            <a:endParaRPr lang="en-VN"/>
          </a:p>
        </p:txBody>
      </p:sp>
    </p:spTree>
    <p:extLst>
      <p:ext uri="{BB962C8B-B14F-4D97-AF65-F5344CB8AC3E}">
        <p14:creationId xmlns:p14="http://schemas.microsoft.com/office/powerpoint/2010/main" val="1143429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43</a:t>
            </a:fld>
            <a:endParaRPr lang="en-VN"/>
          </a:p>
        </p:txBody>
      </p:sp>
    </p:spTree>
    <p:extLst>
      <p:ext uri="{BB962C8B-B14F-4D97-AF65-F5344CB8AC3E}">
        <p14:creationId xmlns:p14="http://schemas.microsoft.com/office/powerpoint/2010/main" val="3388015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46</a:t>
            </a:fld>
            <a:endParaRPr lang="en-VN"/>
          </a:p>
        </p:txBody>
      </p:sp>
    </p:spTree>
    <p:extLst>
      <p:ext uri="{BB962C8B-B14F-4D97-AF65-F5344CB8AC3E}">
        <p14:creationId xmlns:p14="http://schemas.microsoft.com/office/powerpoint/2010/main" val="3630843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someguys.blog</a:t>
            </a:r>
            <a:r>
              <a:rPr lang="en-US" dirty="0"/>
              <a:t>/posts/2017-04-26-recovering-terraform-state/</a:t>
            </a:r>
          </a:p>
          <a:p>
            <a:r>
              <a:rPr lang="en-US" dirty="0"/>
              <a:t>https://</a:t>
            </a:r>
            <a:r>
              <a:rPr lang="en-US" dirty="0" err="1"/>
              <a:t>medium.com</a:t>
            </a:r>
            <a:r>
              <a:rPr lang="en-US" dirty="0"/>
              <a:t>/version-1/recovering-from-a-deleted-terraform-state-file-5e030c88aae0</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47</a:t>
            </a:fld>
            <a:endParaRPr lang="en-VN"/>
          </a:p>
        </p:txBody>
      </p:sp>
    </p:spTree>
    <p:extLst>
      <p:ext uri="{BB962C8B-B14F-4D97-AF65-F5344CB8AC3E}">
        <p14:creationId xmlns:p14="http://schemas.microsoft.com/office/powerpoint/2010/main" val="118553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42424"/>
              </a:solidFill>
              <a:effectLst/>
              <a:latin typeface="source-serif-pro"/>
            </a:endParaRPr>
          </a:p>
          <a:p>
            <a:pPr algn="l"/>
            <a:r>
              <a:rPr lang="en-US" b="0" i="0" dirty="0">
                <a:solidFill>
                  <a:srgbClr val="D1D5DB"/>
                </a:solidFill>
                <a:effectLst/>
                <a:latin typeface="Söhne"/>
              </a:rPr>
              <a:t>The whole setup of any online service that uses the cloud relies on something called a virtual private cloud (VPC). These VPCs from AWS help keep different parts of the network separate and secure. They handle things like subnets, routing, firewalls, and DHCP.</a:t>
            </a:r>
          </a:p>
          <a:p>
            <a:pPr algn="l"/>
            <a:r>
              <a:rPr lang="en-US" b="0" i="0" dirty="0">
                <a:solidFill>
                  <a:srgbClr val="D1D5DB"/>
                </a:solidFill>
                <a:effectLst/>
                <a:latin typeface="Söhne"/>
              </a:rPr>
              <a:t>Designing and planning how the cloud network should work is a big area that needs knowledge about how networks function. Luckily, AWS makes it easier by giving us simpler ways to deal with all the technical stuff in the background.</a:t>
            </a:r>
          </a:p>
          <a:p>
            <a:br>
              <a:rPr lang="en-US" b="0" i="0" dirty="0">
                <a:solidFill>
                  <a:srgbClr val="242424"/>
                </a:solidFill>
                <a:effectLst/>
                <a:latin typeface="source-serif-pro"/>
              </a:rPr>
            </a:br>
            <a:r>
              <a:rPr lang="en-US" b="0" i="0" dirty="0">
                <a:solidFill>
                  <a:srgbClr val="242424"/>
                </a:solidFill>
                <a:effectLst/>
                <a:latin typeface="source-serif-pro"/>
              </a:rPr>
              <a:t>Today, </a:t>
            </a:r>
            <a:r>
              <a:rPr lang="en-US" b="0" i="0" dirty="0">
                <a:solidFill>
                  <a:srgbClr val="D1D5DB"/>
                </a:solidFill>
                <a:effectLst/>
                <a:latin typeface="Söhne"/>
              </a:rPr>
              <a:t>we'll talk about creating a basic AWS VPC using Terraform.</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a:t>
            </a:fld>
            <a:endParaRPr lang="en-VN"/>
          </a:p>
        </p:txBody>
      </p:sp>
    </p:spTree>
    <p:extLst>
      <p:ext uri="{BB962C8B-B14F-4D97-AF65-F5344CB8AC3E}">
        <p14:creationId xmlns:p14="http://schemas.microsoft.com/office/powerpoint/2010/main" val="39812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5</a:t>
            </a:fld>
            <a:endParaRPr lang="en-VN"/>
          </a:p>
        </p:txBody>
      </p:sp>
    </p:spTree>
    <p:extLst>
      <p:ext uri="{BB962C8B-B14F-4D97-AF65-F5344CB8AC3E}">
        <p14:creationId xmlns:p14="http://schemas.microsoft.com/office/powerpoint/2010/main" val="389111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D57"/>
                </a:solidFill>
                <a:effectLst/>
                <a:latin typeface="Nunito Sans" pitchFamily="2" charset="77"/>
              </a:rPr>
              <a:t>There are several considerations to be made while building a VPC for any project. Let’s start to build our VPC from the ground up using Terraform.</a:t>
            </a:r>
          </a:p>
          <a:p>
            <a:endParaRPr lang="en-US" b="0" i="0" dirty="0">
              <a:solidFill>
                <a:srgbClr val="4A4D57"/>
              </a:solidFill>
              <a:effectLst/>
              <a:latin typeface="Nunito Sans" pitchFamily="2" charset="77"/>
            </a:endParaRPr>
          </a:p>
          <a:p>
            <a:r>
              <a:rPr lang="en-US" b="0" i="0" dirty="0">
                <a:solidFill>
                  <a:srgbClr val="4A4D57"/>
                </a:solidFill>
                <a:effectLst/>
                <a:latin typeface="Nunito Sans" pitchFamily="2" charset="77"/>
              </a:rPr>
              <a:t>The image above represents a basic target VPC design that consists of the following components: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effectLst/>
                <a:latin typeface="Nunito Sans" pitchFamily="2" charset="77"/>
              </a:rPr>
              <a:t>1 Internet Gateway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effectLst/>
                <a:latin typeface="Nunito Sans" pitchFamily="2" charset="77"/>
              </a:rPr>
              <a:t>1 NAT gateway</a:t>
            </a:r>
          </a:p>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3. </a:t>
            </a:r>
            <a:r>
              <a:rPr lang="en-US" b="0" i="0" dirty="0">
                <a:effectLst/>
                <a:latin typeface="Nunito Sans" pitchFamily="2" charset="77"/>
              </a:rPr>
              <a:t>3 Public Subnets, one in each AZ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Nunito Sans" pitchFamily="2" charset="77"/>
              </a:rPr>
              <a:t>4. 3 Private Subnets, one in each AZ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Nunito Sans" pitchFamily="2" charset="77"/>
              </a:rPr>
              <a:t>5. Route Table configurations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Nunito Sa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4D57"/>
                </a:solidFill>
                <a:effectLst/>
                <a:latin typeface="Nunito Sans" pitchFamily="2" charset="77"/>
              </a:rPr>
              <a:t>A VPC spans all the Availability Zones (AZ) in a region. It is always associated with a CIDR range</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i="0" dirty="0">
                <a:solidFill>
                  <a:srgbClr val="4A4D57"/>
                </a:solidFill>
                <a:effectLst/>
                <a:latin typeface="Nunito Sans" pitchFamily="2" charset="77"/>
              </a:rPr>
            </a:br>
            <a:r>
              <a:rPr lang="en-US" b="0" i="0" dirty="0">
                <a:solidFill>
                  <a:srgbClr val="333333"/>
                </a:solidFill>
                <a:effectLst/>
                <a:latin typeface="AmazonEmber"/>
              </a:rPr>
              <a:t>Classless Inter-Domain Routing (CIDR) is an IP address allocation method that improves data routing efficiency on the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AmazonEmber"/>
              </a:rPr>
              <a:t>CIDR allows routers to organize IP addresses into multiple subnets more efficiently. </a:t>
            </a:r>
            <a:br>
              <a:rPr lang="en-US" b="0" i="0" dirty="0">
                <a:solidFill>
                  <a:srgbClr val="333333"/>
                </a:solidFill>
                <a:effectLst/>
                <a:latin typeface="AmazonEmber"/>
              </a:rPr>
            </a:br>
            <a:r>
              <a:rPr lang="en-US" b="0" i="0" dirty="0">
                <a:solidFill>
                  <a:srgbClr val="333333"/>
                </a:solidFill>
                <a:effectLst/>
                <a:latin typeface="AmazonEmber"/>
              </a:rPr>
              <a:t>A subnet is a smaller network that exists within a network. For example, all devices connected to a router are on the same subnet and have the same IP address prefix</a:t>
            </a:r>
            <a:endParaRPr lang="en-US" b="0" i="0" dirty="0">
              <a:effectLst/>
              <a:latin typeface="Nunito Sans" pitchFamily="2" charset="77"/>
            </a:endParaRPr>
          </a:p>
        </p:txBody>
      </p:sp>
      <p:sp>
        <p:nvSpPr>
          <p:cNvPr id="4" name="Slide Number Placeholder 3"/>
          <p:cNvSpPr>
            <a:spLocks noGrp="1"/>
          </p:cNvSpPr>
          <p:nvPr>
            <p:ph type="sldNum" sz="quarter" idx="5"/>
          </p:nvPr>
        </p:nvSpPr>
        <p:spPr/>
        <p:txBody>
          <a:bodyPr/>
          <a:lstStyle/>
          <a:p>
            <a:fld id="{EBD0B448-1622-7549-AB6C-12B37BC380F5}" type="slidenum">
              <a:rPr lang="en-VN" smtClean="0"/>
              <a:t>6</a:t>
            </a:fld>
            <a:endParaRPr lang="en-VN"/>
          </a:p>
        </p:txBody>
      </p:sp>
    </p:spTree>
    <p:extLst>
      <p:ext uri="{BB962C8B-B14F-4D97-AF65-F5344CB8AC3E}">
        <p14:creationId xmlns:p14="http://schemas.microsoft.com/office/powerpoint/2010/main" val="10796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7</a:t>
            </a:fld>
            <a:endParaRPr lang="en-VN"/>
          </a:p>
        </p:txBody>
      </p:sp>
    </p:spTree>
    <p:extLst>
      <p:ext uri="{BB962C8B-B14F-4D97-AF65-F5344CB8AC3E}">
        <p14:creationId xmlns:p14="http://schemas.microsoft.com/office/powerpoint/2010/main" val="397827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EBD0B448-1622-7549-AB6C-12B37BC380F5}" type="slidenum">
              <a:rPr lang="en-VN" smtClean="0"/>
              <a:t>8</a:t>
            </a:fld>
            <a:endParaRPr lang="en-VN"/>
          </a:p>
        </p:txBody>
      </p:sp>
    </p:spTree>
    <p:extLst>
      <p:ext uri="{BB962C8B-B14F-4D97-AF65-F5344CB8AC3E}">
        <p14:creationId xmlns:p14="http://schemas.microsoft.com/office/powerpoint/2010/main" val="114927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A4D57"/>
                </a:solidFill>
                <a:effectLst/>
                <a:latin typeface="Nunito Sans" pitchFamily="2" charset="77"/>
              </a:rPr>
              <a:t>CIDR (</a:t>
            </a:r>
            <a:r>
              <a:rPr lang="en-US" b="0" i="0" dirty="0">
                <a:solidFill>
                  <a:srgbClr val="000000"/>
                </a:solidFill>
                <a:effectLst/>
                <a:latin typeface="Linux Libertine"/>
              </a:rPr>
              <a:t>Classless Inter-Domain Routing</a:t>
            </a:r>
            <a:r>
              <a:rPr lang="en-US" b="0" i="0" dirty="0">
                <a:solidFill>
                  <a:srgbClr val="4A4D57"/>
                </a:solidFill>
                <a:effectLst/>
                <a:latin typeface="Nunito Sans" pitchFamily="2" charset="77"/>
              </a:rPr>
              <a:t>) wiki: https://</a:t>
            </a:r>
            <a:r>
              <a:rPr lang="en-US" b="0" i="0" dirty="0" err="1">
                <a:solidFill>
                  <a:srgbClr val="4A4D57"/>
                </a:solidFill>
                <a:effectLst/>
                <a:latin typeface="Nunito Sans" pitchFamily="2" charset="77"/>
              </a:rPr>
              <a:t>en.wikipedia.org</a:t>
            </a:r>
            <a:r>
              <a:rPr lang="en-US" b="0" i="0" dirty="0">
                <a:solidFill>
                  <a:srgbClr val="4A4D57"/>
                </a:solidFill>
                <a:effectLst/>
                <a:latin typeface="Nunito Sans" pitchFamily="2" charset="77"/>
              </a:rPr>
              <a:t>/wiki/</a:t>
            </a:r>
            <a:r>
              <a:rPr lang="en-US" b="0" i="0" dirty="0" err="1">
                <a:solidFill>
                  <a:srgbClr val="4A4D57"/>
                </a:solidFill>
                <a:effectLst/>
                <a:latin typeface="Nunito Sans" pitchFamily="2" charset="77"/>
              </a:rPr>
              <a:t>Classless_Inter-Domain_Routing</a:t>
            </a:r>
            <a:endParaRPr lang="en-US" b="0" i="0" dirty="0">
              <a:solidFill>
                <a:srgbClr val="4A4D57"/>
              </a:solidFill>
              <a:effectLst/>
              <a:latin typeface="Nunito Sa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a:p>
            <a:pPr algn="l"/>
            <a:r>
              <a:rPr lang="en-US" b="0" i="0" dirty="0">
                <a:solidFill>
                  <a:srgbClr val="37352F"/>
                </a:solidFill>
                <a:effectLst/>
                <a:latin typeface="Open Sans" panose="020B0606030504020204" pitchFamily="34" charset="0"/>
              </a:rPr>
              <a:t>CIDR </a:t>
            </a:r>
            <a:r>
              <a:rPr lang="en-US" b="0" i="0" dirty="0" err="1">
                <a:solidFill>
                  <a:srgbClr val="37352F"/>
                </a:solidFill>
                <a:effectLst/>
                <a:latin typeface="Open Sans" panose="020B0606030504020204" pitchFamily="34" charset="0"/>
              </a:rPr>
              <a:t>của</a:t>
            </a:r>
            <a:r>
              <a:rPr lang="en-US" b="0" i="0" dirty="0">
                <a:solidFill>
                  <a:srgbClr val="37352F"/>
                </a:solidFill>
                <a:effectLst/>
                <a:latin typeface="Open Sans" panose="020B0606030504020204" pitchFamily="34" charset="0"/>
              </a:rPr>
              <a:t> VPC </a:t>
            </a:r>
            <a:r>
              <a:rPr lang="en-US" b="0" i="0" dirty="0" err="1">
                <a:solidFill>
                  <a:srgbClr val="37352F"/>
                </a:solidFill>
                <a:effectLst/>
                <a:latin typeface="Open Sans" panose="020B0606030504020204" pitchFamily="34" charset="0"/>
              </a:rPr>
              <a:t>sẽ</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có</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các</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giá</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trị</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nằm</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trong</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khoảng</a:t>
            </a:r>
            <a:r>
              <a:rPr lang="en-US" b="0" i="0" dirty="0">
                <a:solidFill>
                  <a:srgbClr val="37352F"/>
                </a:solidFill>
                <a:effectLst/>
                <a:latin typeface="Open Sans" panose="020B0606030504020204" pitchFamily="34" charset="0"/>
              </a:rPr>
              <a:t> </a:t>
            </a:r>
            <a:r>
              <a:rPr lang="en-US" b="0" i="0" dirty="0" err="1">
                <a:solidFill>
                  <a:srgbClr val="37352F"/>
                </a:solidFill>
                <a:effectLst/>
                <a:latin typeface="Open Sans" panose="020B0606030504020204" pitchFamily="34" charset="0"/>
              </a:rPr>
              <a:t>sau</a:t>
            </a:r>
            <a:r>
              <a:rPr lang="en-US" b="0" i="0" dirty="0">
                <a:solidFill>
                  <a:srgbClr val="37352F"/>
                </a:solidFill>
                <a:effectLst/>
                <a:latin typeface="Open Sans" panose="020B0606030504020204" pitchFamily="34" charset="0"/>
              </a:rPr>
              <a:t>:</a:t>
            </a:r>
          </a:p>
          <a:p>
            <a:pPr algn="l">
              <a:buFont typeface="Arial" panose="020B0604020202020204" pitchFamily="34" charset="0"/>
              <a:buChar char="•"/>
            </a:pPr>
            <a:r>
              <a:rPr lang="en-US" b="0" i="0" dirty="0">
                <a:solidFill>
                  <a:srgbClr val="37352F"/>
                </a:solidFill>
                <a:effectLst/>
                <a:latin typeface="Open Sans" panose="020B0606030504020204" pitchFamily="34" charset="0"/>
              </a:rPr>
              <a:t>10.0.0.0/16 -&gt; 10.0.0.0/28</a:t>
            </a:r>
          </a:p>
          <a:p>
            <a:pPr algn="l">
              <a:buFont typeface="Arial" panose="020B0604020202020204" pitchFamily="34" charset="0"/>
              <a:buChar char="•"/>
            </a:pPr>
            <a:r>
              <a:rPr lang="en-US" b="0" i="0" dirty="0">
                <a:solidFill>
                  <a:srgbClr val="37352F"/>
                </a:solidFill>
                <a:effectLst/>
                <a:latin typeface="Open Sans" panose="020B0606030504020204" pitchFamily="34" charset="0"/>
              </a:rPr>
              <a:t>172.16.0.0/16 -&gt; 172.16.0.0/28</a:t>
            </a:r>
          </a:p>
          <a:p>
            <a:pPr algn="l">
              <a:buFont typeface="Arial" panose="020B0604020202020204" pitchFamily="34" charset="0"/>
              <a:buChar char="•"/>
            </a:pPr>
            <a:r>
              <a:rPr lang="en-US" b="0" i="0" dirty="0">
                <a:solidFill>
                  <a:srgbClr val="37352F"/>
                </a:solidFill>
                <a:effectLst/>
                <a:latin typeface="Open Sans" panose="020B0606030504020204" pitchFamily="34" charset="0"/>
              </a:rPr>
              <a:t>192.168.0.0/16 -&gt; 192.168.0.0/28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10</a:t>
            </a:fld>
            <a:endParaRPr lang="en-VN"/>
          </a:p>
        </p:txBody>
      </p:sp>
    </p:spTree>
    <p:extLst>
      <p:ext uri="{BB962C8B-B14F-4D97-AF65-F5344CB8AC3E}">
        <p14:creationId xmlns:p14="http://schemas.microsoft.com/office/powerpoint/2010/main" val="3105755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627416" y="643789"/>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99869" y="1120762"/>
            <a:ext cx="10522637" cy="4484516"/>
          </a:xfrm>
        </p:spPr>
        <p:txBody>
          <a:bodyPr anchor="ctr">
            <a:noAutofit/>
          </a:bodyPr>
          <a:lstStyle>
            <a:lvl1pPr algn="ctr">
              <a:defRPr sz="10198" spc="816" baseline="0"/>
            </a:lvl1pPr>
          </a:lstStyle>
          <a:p>
            <a:r>
              <a:rPr lang="en-US"/>
              <a:t>Click to edit Master title style</a:t>
            </a:r>
            <a:endParaRPr lang="en-US" dirty="0"/>
          </a:p>
        </p:txBody>
      </p:sp>
      <p:sp>
        <p:nvSpPr>
          <p:cNvPr id="3" name="Subtitle 2"/>
          <p:cNvSpPr>
            <a:spLocks noGrp="1"/>
          </p:cNvSpPr>
          <p:nvPr>
            <p:ph type="subTitle" idx="1"/>
          </p:nvPr>
        </p:nvSpPr>
        <p:spPr>
          <a:xfrm>
            <a:off x="2258885" y="6100995"/>
            <a:ext cx="8204604" cy="757399"/>
          </a:xfrm>
        </p:spPr>
        <p:txBody>
          <a:bodyPr anchor="t">
            <a:normAutofit/>
          </a:bodyPr>
          <a:lstStyle>
            <a:lvl1pPr marL="0" indent="0" algn="ctr">
              <a:lnSpc>
                <a:spcPct val="100000"/>
              </a:lnSpc>
              <a:buNone/>
              <a:defRPr sz="2040" b="1" i="0" cap="all" spc="408" baseline="0">
                <a:solidFill>
                  <a:schemeClr val="tx2"/>
                </a:solidFill>
              </a:defRPr>
            </a:lvl1pPr>
            <a:lvl2pPr marL="466253" indent="0" algn="ctr">
              <a:buNone/>
              <a:defRPr sz="2040"/>
            </a:lvl2pPr>
            <a:lvl3pPr marL="932505" indent="0" algn="ctr">
              <a:buNone/>
              <a:defRPr sz="1836"/>
            </a:lvl3pPr>
            <a:lvl4pPr marL="1398758" indent="0" algn="ctr">
              <a:buNone/>
              <a:defRPr sz="1632"/>
            </a:lvl4pPr>
            <a:lvl5pPr marL="1865010" indent="0" algn="ctr">
              <a:buNone/>
              <a:defRPr sz="1632"/>
            </a:lvl5pPr>
            <a:lvl6pPr marL="2331263" indent="0" algn="ctr">
              <a:buNone/>
              <a:defRPr sz="1632"/>
            </a:lvl6pPr>
            <a:lvl7pPr marL="2797515" indent="0" algn="ctr">
              <a:buNone/>
              <a:defRPr sz="1632"/>
            </a:lvl7pPr>
            <a:lvl8pPr marL="3263768" indent="0" algn="ctr">
              <a:buNone/>
              <a:defRPr sz="1632"/>
            </a:lvl8pPr>
            <a:lvl9pPr marL="3730020"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1099869" y="6505554"/>
            <a:ext cx="2375831" cy="355560"/>
          </a:xfrm>
        </p:spPr>
        <p:txBody>
          <a:bodyPr/>
          <a:lstStyle>
            <a:lvl1pPr>
              <a:defRPr baseline="0">
                <a:solidFill>
                  <a:schemeClr val="accent1">
                    <a:lumMod val="50000"/>
                  </a:schemeClr>
                </a:solidFill>
              </a:defRPr>
            </a:lvl1pPr>
          </a:lstStyle>
          <a:p>
            <a:fld id="{1D8BD707-D9CF-40AE-B4C6-C98DA3205C09}" type="datetimeFigureOut">
              <a:rPr lang="en-US" smtClean="0"/>
              <a:t>11/15/23</a:t>
            </a:fld>
            <a:endParaRPr lang="en-US"/>
          </a:p>
        </p:txBody>
      </p:sp>
      <p:sp>
        <p:nvSpPr>
          <p:cNvPr id="5" name="Footer Placeholder 4"/>
          <p:cNvSpPr>
            <a:spLocks noGrp="1"/>
          </p:cNvSpPr>
          <p:nvPr>
            <p:ph type="ftr" sz="quarter" idx="11"/>
          </p:nvPr>
        </p:nvSpPr>
        <p:spPr>
          <a:xfrm>
            <a:off x="4263068" y="6505554"/>
            <a:ext cx="4196239" cy="352840"/>
          </a:xfrm>
        </p:spPr>
        <p:txBody>
          <a:bodyPr/>
          <a:lstStyle>
            <a:lvl1pPr>
              <a:defRPr baseline="0">
                <a:solidFill>
                  <a:schemeClr val="accent1">
                    <a:lumMod val="50000"/>
                  </a:schemeClr>
                </a:solidFill>
              </a:defRPr>
            </a:lvl1pPr>
          </a:lstStyle>
          <a:p>
            <a:endParaRPr lang="en-VN"/>
          </a:p>
        </p:txBody>
      </p:sp>
      <p:sp>
        <p:nvSpPr>
          <p:cNvPr id="6" name="Slide Number Placeholder 5"/>
          <p:cNvSpPr>
            <a:spLocks noGrp="1"/>
          </p:cNvSpPr>
          <p:nvPr>
            <p:ph type="sldNum" sz="quarter" idx="12"/>
          </p:nvPr>
        </p:nvSpPr>
        <p:spPr>
          <a:xfrm>
            <a:off x="9246674" y="6505554"/>
            <a:ext cx="2375832" cy="352840"/>
          </a:xfrm>
        </p:spPr>
        <p:txBody>
          <a:bodyPr/>
          <a:lstStyle>
            <a:lvl1pPr>
              <a:defRPr baseline="0">
                <a:solidFill>
                  <a:schemeClr val="accent1">
                    <a:lumMod val="50000"/>
                  </a:schemeClr>
                </a:solidFill>
              </a:defRPr>
            </a:lvl1pPr>
          </a:lstStyle>
          <a:p>
            <a:fld id="{B6F15528-21DE-4FAA-801E-634DDDAF4B2B}" type="slidenum">
              <a:rPr lang="en-VN" smtClean="0"/>
              <a:t>‹#›</a:t>
            </a:fld>
            <a:endParaRPr lang="en-VN"/>
          </a:p>
        </p:txBody>
      </p:sp>
      <p:sp>
        <p:nvSpPr>
          <p:cNvPr id="13" name="Rectangle 12" title="left edge border"/>
          <p:cNvSpPr/>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79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11/15/23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09330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65550" y="390175"/>
            <a:ext cx="1521664" cy="571448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2185" y="390175"/>
            <a:ext cx="8558688" cy="571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11/15/23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8569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11/15/23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1614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7112" y="1095764"/>
            <a:ext cx="8349107" cy="4147425"/>
          </a:xfrm>
        </p:spPr>
        <p:txBody>
          <a:bodyPr anchor="b">
            <a:normAutofit/>
          </a:bodyPr>
          <a:lstStyle>
            <a:lvl1pPr>
              <a:defRPr sz="8566" spc="816"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07113" y="5264888"/>
            <a:ext cx="7156376" cy="970510"/>
          </a:xfrm>
        </p:spPr>
        <p:txBody>
          <a:bodyPr>
            <a:normAutofit/>
          </a:bodyPr>
          <a:lstStyle>
            <a:lvl1pPr marL="0" indent="0">
              <a:lnSpc>
                <a:spcPct val="100000"/>
              </a:lnSpc>
              <a:buNone/>
              <a:defRPr sz="2040" b="1" i="0" cap="all" spc="408" baseline="0">
                <a:solidFill>
                  <a:schemeClr val="accent1"/>
                </a:solidFill>
              </a:defRPr>
            </a:lvl1pPr>
            <a:lvl2pPr marL="466253" indent="0">
              <a:buNone/>
              <a:defRPr sz="2040">
                <a:solidFill>
                  <a:schemeClr val="tx1">
                    <a:tint val="75000"/>
                  </a:schemeClr>
                </a:solidFill>
              </a:defRPr>
            </a:lvl2pPr>
            <a:lvl3pPr marL="932505" indent="0">
              <a:buNone/>
              <a:defRPr sz="1836">
                <a:solidFill>
                  <a:schemeClr val="tx1">
                    <a:tint val="75000"/>
                  </a:schemeClr>
                </a:solidFill>
              </a:defRPr>
            </a:lvl3pPr>
            <a:lvl4pPr marL="1398758" indent="0">
              <a:buNone/>
              <a:defRPr sz="1632">
                <a:solidFill>
                  <a:schemeClr val="tx1">
                    <a:tint val="75000"/>
                  </a:schemeClr>
                </a:solidFill>
              </a:defRPr>
            </a:lvl4pPr>
            <a:lvl5pPr marL="1865010" indent="0">
              <a:buNone/>
              <a:defRPr sz="1632">
                <a:solidFill>
                  <a:schemeClr val="tx1">
                    <a:tint val="75000"/>
                  </a:schemeClr>
                </a:solidFill>
              </a:defRPr>
            </a:lvl5pPr>
            <a:lvl6pPr marL="2331263" indent="0">
              <a:buNone/>
              <a:defRPr sz="1632">
                <a:solidFill>
                  <a:schemeClr val="tx1">
                    <a:tint val="75000"/>
                  </a:schemeClr>
                </a:solidFill>
              </a:defRPr>
            </a:lvl6pPr>
            <a:lvl7pPr marL="2797515" indent="0">
              <a:buNone/>
              <a:defRPr sz="1632">
                <a:solidFill>
                  <a:schemeClr val="tx1">
                    <a:tint val="75000"/>
                  </a:schemeClr>
                </a:solidFill>
              </a:defRPr>
            </a:lvl7pPr>
            <a:lvl8pPr marL="3263768" indent="0">
              <a:buNone/>
              <a:defRPr sz="1632">
                <a:solidFill>
                  <a:schemeClr val="tx1">
                    <a:tint val="75000"/>
                  </a:schemeClr>
                </a:solidFill>
              </a:defRPr>
            </a:lvl8pPr>
            <a:lvl9pPr marL="3730020"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300603" y="6505554"/>
            <a:ext cx="1523515" cy="355560"/>
          </a:xfrm>
        </p:spPr>
        <p:txBody>
          <a:bodyPr/>
          <a:lstStyle>
            <a:lvl1pPr>
              <a:defRPr baseline="0">
                <a:solidFill>
                  <a:schemeClr val="tx2"/>
                </a:solidFill>
              </a:defRPr>
            </a:lvl1pPr>
          </a:lstStyle>
          <a:p>
            <a:fld id="{1D8BD707-D9CF-40AE-B4C6-C98DA3205C09}" type="datetimeFigureOut">
              <a:rPr lang="en-US" smtClean="0"/>
              <a:t>11/15/23</a:t>
            </a:fld>
            <a:endParaRPr lang="en-US"/>
          </a:p>
        </p:txBody>
      </p:sp>
      <p:sp>
        <p:nvSpPr>
          <p:cNvPr id="5" name="Footer Placeholder 4"/>
          <p:cNvSpPr>
            <a:spLocks noGrp="1"/>
          </p:cNvSpPr>
          <p:nvPr>
            <p:ph type="ftr" sz="quarter" idx="11"/>
          </p:nvPr>
        </p:nvSpPr>
        <p:spPr>
          <a:xfrm>
            <a:off x="5383545" y="6505554"/>
            <a:ext cx="4196239" cy="352840"/>
          </a:xfrm>
        </p:spPr>
        <p:txBody>
          <a:bodyPr/>
          <a:lstStyle>
            <a:lvl1pPr>
              <a:defRPr baseline="0">
                <a:solidFill>
                  <a:schemeClr val="tx2"/>
                </a:solidFill>
              </a:defRPr>
            </a:lvl1pPr>
          </a:lstStyle>
          <a:p>
            <a:endParaRPr lang="en-VN"/>
          </a:p>
        </p:txBody>
      </p:sp>
      <p:sp>
        <p:nvSpPr>
          <p:cNvPr id="6" name="Slide Number Placeholder 5"/>
          <p:cNvSpPr>
            <a:spLocks noGrp="1"/>
          </p:cNvSpPr>
          <p:nvPr>
            <p:ph type="sldNum" sz="quarter" idx="12"/>
          </p:nvPr>
        </p:nvSpPr>
        <p:spPr>
          <a:xfrm>
            <a:off x="10139212" y="6505554"/>
            <a:ext cx="1517007" cy="352840"/>
          </a:xfrm>
        </p:spPr>
        <p:txBody>
          <a:bodyPr/>
          <a:lstStyle>
            <a:lvl1pPr>
              <a:defRPr baseline="0">
                <a:solidFill>
                  <a:schemeClr val="tx2"/>
                </a:solidFill>
              </a:defRPr>
            </a:lvl1pPr>
          </a:lstStyle>
          <a:p>
            <a:fld id="{B6F15528-21DE-4FAA-801E-634DDDAF4B2B}" type="slidenum">
              <a:rPr lang="en-VN" smtClean="0"/>
              <a:t>‹#›</a:t>
            </a:fld>
            <a:endParaRPr lang="en-VN"/>
          </a:p>
        </p:txBody>
      </p:sp>
      <p:grpSp>
        <p:nvGrpSpPr>
          <p:cNvPr id="7" name="Group 6" title="left scallop shape"/>
          <p:cNvGrpSpPr/>
          <p:nvPr/>
        </p:nvGrpSpPr>
        <p:grpSpPr>
          <a:xfrm>
            <a:off x="0" y="0"/>
            <a:ext cx="2870344" cy="69977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909661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2184"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79367"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11/15/23</a:t>
            </a:fld>
            <a:endParaRPr lang="en-US"/>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3057978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7521" y="388762"/>
            <a:ext cx="10374035" cy="15239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76451"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4" name="Content Placeholder 3"/>
          <p:cNvSpPr>
            <a:spLocks noGrp="1"/>
          </p:cNvSpPr>
          <p:nvPr>
            <p:ph sz="half" idx="2"/>
          </p:nvPr>
        </p:nvSpPr>
        <p:spPr>
          <a:xfrm>
            <a:off x="1282184"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65159"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765159"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11/15/23</a:t>
            </a:fld>
            <a:endParaRPr lang="en-US"/>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6996231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11/15/23</a:t>
            </a:fld>
            <a:endParaRPr lang="en-US"/>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44156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11/15/23</a:t>
            </a:fld>
            <a:endParaRPr lang="en-US"/>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79986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502905" y="466513"/>
            <a:ext cx="3153313" cy="1221048"/>
          </a:xfrm>
        </p:spPr>
        <p:txBody>
          <a:bodyPr anchor="b">
            <a:normAutofit/>
          </a:bodyPr>
          <a:lstStyle>
            <a:lvl1pPr>
              <a:lnSpc>
                <a:spcPct val="100000"/>
              </a:lnSpc>
              <a:defRPr sz="1938" b="1" i="0" cap="all" spc="306"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80193" y="939125"/>
            <a:ext cx="6280303" cy="5086673"/>
          </a:xfrm>
        </p:spPr>
        <p:txBody>
          <a:bodyPr/>
          <a:lstStyle>
            <a:lvl1pPr>
              <a:defRPr sz="3263"/>
            </a:lvl1pPr>
            <a:lvl2pPr>
              <a:defRPr sz="2855"/>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906" y="1776807"/>
            <a:ext cx="3153313"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0193" y="6505554"/>
            <a:ext cx="1257765" cy="355560"/>
          </a:xfrm>
        </p:spPr>
        <p:txBody>
          <a:bodyPr/>
          <a:lstStyle/>
          <a:p>
            <a:fld id="{1D8BD707-D9CF-40AE-B4C6-C98DA3205C09}" type="datetimeFigureOut">
              <a:rPr lang="en-US" smtClean="0"/>
              <a:t>11/15/23</a:t>
            </a:fld>
            <a:endParaRPr lang="en-US"/>
          </a:p>
        </p:txBody>
      </p:sp>
      <p:sp>
        <p:nvSpPr>
          <p:cNvPr id="6" name="Footer Placeholder 5"/>
          <p:cNvSpPr>
            <a:spLocks noGrp="1"/>
          </p:cNvSpPr>
          <p:nvPr>
            <p:ph type="ftr" sz="quarter" idx="11"/>
          </p:nvPr>
        </p:nvSpPr>
        <p:spPr>
          <a:xfrm>
            <a:off x="2145255" y="6505554"/>
            <a:ext cx="3551097" cy="352840"/>
          </a:xfrm>
        </p:spPr>
        <p:txBody>
          <a:bodyPr/>
          <a:lstStyle/>
          <a:p>
            <a:endParaRPr lang="en-VN"/>
          </a:p>
        </p:txBody>
      </p:sp>
      <p:sp>
        <p:nvSpPr>
          <p:cNvPr id="7" name="Slide Number Placeholder 6"/>
          <p:cNvSpPr>
            <a:spLocks noGrp="1"/>
          </p:cNvSpPr>
          <p:nvPr>
            <p:ph type="sldNum" sz="quarter" idx="12"/>
          </p:nvPr>
        </p:nvSpPr>
        <p:spPr>
          <a:xfrm>
            <a:off x="5803649" y="6505554"/>
            <a:ext cx="1256848" cy="352840"/>
          </a:xfrm>
        </p:spPr>
        <p:txBody>
          <a:bodyPr/>
          <a:lstStyle/>
          <a:p>
            <a:fld id="{B6F15528-21DE-4FAA-801E-634DDDAF4B2B}" type="slidenum">
              <a:rPr lang="en-VN" smtClean="0"/>
              <a:t>‹#›</a:t>
            </a:fld>
            <a:endParaRPr lang="en-VN"/>
          </a:p>
        </p:txBody>
      </p:sp>
      <p:sp>
        <p:nvSpPr>
          <p:cNvPr id="8" name="Rectangle 7"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032293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9075" y="1"/>
            <a:ext cx="7501164" cy="6997699"/>
          </a:xfrm>
        </p:spPr>
        <p:txBody>
          <a:bodyPr anchor="t"/>
          <a:lstStyle>
            <a:lvl1pPr marL="0" indent="0">
              <a:buNone/>
              <a:defRPr sz="3263"/>
            </a:lvl1pPr>
            <a:lvl2pPr marL="466253" indent="0">
              <a:buNone/>
              <a:defRPr sz="2855"/>
            </a:lvl2pPr>
            <a:lvl3pPr marL="932505" indent="0">
              <a:buNone/>
              <a:defRPr sz="2448"/>
            </a:lvl3pPr>
            <a:lvl4pPr marL="1398758" indent="0">
              <a:buNone/>
              <a:defRPr sz="2040"/>
            </a:lvl4pPr>
            <a:lvl5pPr marL="1865010" indent="0">
              <a:buNone/>
              <a:defRPr sz="2040"/>
            </a:lvl5pPr>
            <a:lvl6pPr marL="2331263" indent="0">
              <a:buNone/>
              <a:defRPr sz="2040"/>
            </a:lvl6pPr>
            <a:lvl7pPr marL="2797515" indent="0">
              <a:buNone/>
              <a:defRPr sz="2040"/>
            </a:lvl7pPr>
            <a:lvl8pPr marL="3263768" indent="0">
              <a:buNone/>
              <a:defRPr sz="2040"/>
            </a:lvl8pPr>
            <a:lvl9pPr marL="3730020" indent="0">
              <a:buNone/>
              <a:defRPr sz="2040"/>
            </a:lvl9pPr>
          </a:lstStyle>
          <a:p>
            <a:r>
              <a:rPr lang="en-US"/>
              <a:t>Click icon to add picture</a:t>
            </a:r>
            <a:endParaRPr lang="en-US" dirty="0"/>
          </a:p>
        </p:txBody>
      </p:sp>
      <p:sp>
        <p:nvSpPr>
          <p:cNvPr id="11"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02904" y="466513"/>
            <a:ext cx="3153315" cy="1221047"/>
          </a:xfrm>
        </p:spPr>
        <p:txBody>
          <a:bodyPr anchor="b">
            <a:normAutofit/>
          </a:bodyPr>
          <a:lstStyle>
            <a:lvl1pPr>
              <a:lnSpc>
                <a:spcPct val="100000"/>
              </a:lnSpc>
              <a:defRPr sz="1938" b="1" i="0" spc="306"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502904" y="1776807"/>
            <a:ext cx="3153315"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1110" y="6505554"/>
            <a:ext cx="1256848" cy="355560"/>
          </a:xfrm>
        </p:spPr>
        <p:txBody>
          <a:bodyPr/>
          <a:lstStyle/>
          <a:p>
            <a:fld id="{1D8BD707-D9CF-40AE-B4C6-C98DA3205C09}" type="datetimeFigureOut">
              <a:rPr lang="en-US" smtClean="0"/>
              <a:t>11/15/23</a:t>
            </a:fld>
            <a:endParaRPr lang="en-US"/>
          </a:p>
        </p:txBody>
      </p:sp>
      <p:sp>
        <p:nvSpPr>
          <p:cNvPr id="6" name="Footer Placeholder 5"/>
          <p:cNvSpPr>
            <a:spLocks noGrp="1"/>
          </p:cNvSpPr>
          <p:nvPr>
            <p:ph type="ftr" sz="quarter" idx="11"/>
          </p:nvPr>
        </p:nvSpPr>
        <p:spPr>
          <a:xfrm>
            <a:off x="2145255" y="6505554"/>
            <a:ext cx="3551096" cy="352840"/>
          </a:xfrm>
        </p:spPr>
        <p:txBody>
          <a:bodyPr/>
          <a:lstStyle/>
          <a:p>
            <a:endParaRPr lang="en-VN"/>
          </a:p>
        </p:txBody>
      </p:sp>
      <p:sp>
        <p:nvSpPr>
          <p:cNvPr id="7" name="Slide Number Placeholder 6"/>
          <p:cNvSpPr>
            <a:spLocks noGrp="1"/>
          </p:cNvSpPr>
          <p:nvPr>
            <p:ph type="sldNum" sz="quarter" idx="12"/>
          </p:nvPr>
        </p:nvSpPr>
        <p:spPr>
          <a:xfrm>
            <a:off x="5800134" y="6505554"/>
            <a:ext cx="1258872" cy="352840"/>
          </a:xfrm>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4565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6451" y="390174"/>
            <a:ext cx="10379768" cy="152252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76451" y="2332568"/>
            <a:ext cx="10379768" cy="36667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6451" y="6505554"/>
            <a:ext cx="2375831" cy="355560"/>
          </a:xfrm>
          <a:prstGeom prst="rect">
            <a:avLst/>
          </a:prstGeom>
        </p:spPr>
        <p:txBody>
          <a:bodyPr vert="horz" lIns="91440" tIns="45720" rIns="91440" bIns="45720" rtlCol="0" anchor="ctr"/>
          <a:lstStyle>
            <a:lvl1pPr algn="l">
              <a:defRPr sz="1224">
                <a:solidFill>
                  <a:schemeClr val="tx1">
                    <a:lumMod val="65000"/>
                    <a:lumOff val="35000"/>
                  </a:schemeClr>
                </a:solidFill>
              </a:defRPr>
            </a:lvl1pPr>
          </a:lstStyle>
          <a:p>
            <a:fld id="{1D8BD707-D9CF-40AE-B4C6-C98DA3205C09}" type="datetimeFigureOut">
              <a:rPr lang="en-US" smtClean="0"/>
              <a:t>11/15/23</a:t>
            </a:fld>
            <a:endParaRPr lang="en-US"/>
          </a:p>
        </p:txBody>
      </p:sp>
      <p:sp>
        <p:nvSpPr>
          <p:cNvPr id="5" name="Footer Placeholder 4"/>
          <p:cNvSpPr>
            <a:spLocks noGrp="1"/>
          </p:cNvSpPr>
          <p:nvPr>
            <p:ph type="ftr" sz="quarter" idx="3"/>
          </p:nvPr>
        </p:nvSpPr>
        <p:spPr>
          <a:xfrm>
            <a:off x="4118531" y="6505554"/>
            <a:ext cx="4196239" cy="352840"/>
          </a:xfrm>
          <a:prstGeom prst="rect">
            <a:avLst/>
          </a:prstGeom>
        </p:spPr>
        <p:txBody>
          <a:bodyPr vert="horz" lIns="91440" tIns="45720" rIns="91440" bIns="45720" rtlCol="0" anchor="ctr"/>
          <a:lstStyle>
            <a:lvl1pPr algn="ctr">
              <a:defRPr sz="1224">
                <a:solidFill>
                  <a:schemeClr val="tx1">
                    <a:lumMod val="65000"/>
                    <a:lumOff val="35000"/>
                  </a:schemeClr>
                </a:solidFill>
              </a:defRPr>
            </a:lvl1pPr>
          </a:lstStyle>
          <a:p>
            <a:endParaRPr lang="en-VN"/>
          </a:p>
        </p:txBody>
      </p:sp>
      <p:sp>
        <p:nvSpPr>
          <p:cNvPr id="6" name="Slide Number Placeholder 5"/>
          <p:cNvSpPr>
            <a:spLocks noGrp="1"/>
          </p:cNvSpPr>
          <p:nvPr>
            <p:ph type="sldNum" sz="quarter" idx="4"/>
          </p:nvPr>
        </p:nvSpPr>
        <p:spPr>
          <a:xfrm>
            <a:off x="8781019" y="6505554"/>
            <a:ext cx="2875200" cy="352840"/>
          </a:xfrm>
          <a:prstGeom prst="rect">
            <a:avLst/>
          </a:prstGeom>
        </p:spPr>
        <p:txBody>
          <a:bodyPr vert="horz" lIns="91440" tIns="45720" rIns="91440" bIns="45720" rtlCol="0" anchor="ctr"/>
          <a:lstStyle>
            <a:lvl1pPr algn="r">
              <a:defRPr sz="1224">
                <a:solidFill>
                  <a:schemeClr val="tx1">
                    <a:lumMod val="65000"/>
                    <a:lumOff val="35000"/>
                  </a:schemeClr>
                </a:solidFill>
              </a:defRPr>
            </a:lvl1pPr>
          </a:lstStyle>
          <a:p>
            <a:fld id="{B6F15528-21DE-4FAA-801E-634DDDAF4B2B}" type="slidenum">
              <a:rPr lang="en-VN" smtClean="0"/>
              <a:t>‹#›</a:t>
            </a:fld>
            <a:endParaRPr lang="en-VN"/>
          </a:p>
        </p:txBody>
      </p:sp>
      <p:sp>
        <p:nvSpPr>
          <p:cNvPr id="11" name="Freeform 6" title="Left scallop edge"/>
          <p:cNvSpPr/>
          <p:nvPr/>
        </p:nvSpPr>
        <p:spPr bwMode="auto">
          <a:xfrm>
            <a:off x="0"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2144226"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147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32505" rtl="0" eaLnBrk="1" latinLnBrk="0" hangingPunct="1">
        <a:lnSpc>
          <a:spcPct val="90000"/>
        </a:lnSpc>
        <a:spcBef>
          <a:spcPct val="0"/>
        </a:spcBef>
        <a:buNone/>
        <a:defRPr sz="5201" kern="1200" cap="all" spc="204" baseline="0">
          <a:solidFill>
            <a:schemeClr val="tx2"/>
          </a:solidFill>
          <a:latin typeface="+mj-lt"/>
          <a:ea typeface="+mj-ea"/>
          <a:cs typeface="+mj-cs"/>
        </a:defRPr>
      </a:lvl1pPr>
    </p:titleStyle>
    <p:bodyStyle>
      <a:lvl1pPr marL="233126" indent="-233126" algn="l" defTabSz="932505" rtl="0" eaLnBrk="1" latinLnBrk="0" hangingPunct="1">
        <a:lnSpc>
          <a:spcPct val="110000"/>
        </a:lnSpc>
        <a:spcBef>
          <a:spcPts val="714"/>
        </a:spcBef>
        <a:buClr>
          <a:schemeClr val="tx2"/>
        </a:buClr>
        <a:buFont typeface="Arial" panose="020B0604020202020204" pitchFamily="34" charset="0"/>
        <a:buChar char="•"/>
        <a:defRPr sz="2040" kern="1200">
          <a:solidFill>
            <a:schemeClr val="tx1">
              <a:lumMod val="65000"/>
              <a:lumOff val="35000"/>
            </a:schemeClr>
          </a:solidFill>
          <a:latin typeface="+mn-lt"/>
          <a:ea typeface="+mn-ea"/>
          <a:cs typeface="+mn-cs"/>
        </a:defRPr>
      </a:lvl1pPr>
      <a:lvl2pPr marL="699379" indent="-233126" algn="l" defTabSz="932505" rtl="0" eaLnBrk="1" latinLnBrk="0" hangingPunct="1">
        <a:lnSpc>
          <a:spcPct val="110000"/>
        </a:lnSpc>
        <a:spcBef>
          <a:spcPts val="714"/>
        </a:spcBef>
        <a:buClr>
          <a:schemeClr val="tx2"/>
        </a:buClr>
        <a:buFont typeface="Gill Sans MT" panose="020B0502020104020203" pitchFamily="34" charset="0"/>
        <a:buChar char="–"/>
        <a:defRPr sz="1836" kern="1200">
          <a:solidFill>
            <a:schemeClr val="tx1">
              <a:lumMod val="65000"/>
              <a:lumOff val="35000"/>
            </a:schemeClr>
          </a:solidFill>
          <a:latin typeface="+mn-lt"/>
          <a:ea typeface="+mn-ea"/>
          <a:cs typeface="+mn-cs"/>
        </a:defRPr>
      </a:lvl2pPr>
      <a:lvl3pPr marL="1165631" indent="-233126" algn="l" defTabSz="932505" rtl="0" eaLnBrk="1" latinLnBrk="0" hangingPunct="1">
        <a:lnSpc>
          <a:spcPct val="110000"/>
        </a:lnSpc>
        <a:spcBef>
          <a:spcPts val="714"/>
        </a:spcBef>
        <a:buClr>
          <a:schemeClr val="tx2"/>
        </a:buClr>
        <a:buFont typeface="Arial" panose="020B0604020202020204" pitchFamily="34" charset="0"/>
        <a:buChar char="•"/>
        <a:defRPr sz="1632" kern="1200">
          <a:solidFill>
            <a:schemeClr val="tx1">
              <a:lumMod val="65000"/>
              <a:lumOff val="35000"/>
            </a:schemeClr>
          </a:solidFill>
          <a:latin typeface="+mn-lt"/>
          <a:ea typeface="+mn-ea"/>
          <a:cs typeface="+mn-cs"/>
        </a:defRPr>
      </a:lvl3pPr>
      <a:lvl4pPr marL="163188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4pPr>
      <a:lvl5pPr marL="209813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5pPr>
      <a:lvl6pPr marL="2564389"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6pPr>
      <a:lvl7pPr marL="3030642"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7pPr>
      <a:lvl8pPr marL="349689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baseline="0">
          <a:solidFill>
            <a:schemeClr val="tx1">
              <a:lumMod val="65000"/>
              <a:lumOff val="35000"/>
            </a:schemeClr>
          </a:solidFill>
          <a:latin typeface="+mn-lt"/>
          <a:ea typeface="+mn-ea"/>
          <a:cs typeface="+mn-cs"/>
        </a:defRPr>
      </a:lvl8pPr>
      <a:lvl9pPr marL="396314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baseline="0">
          <a:solidFill>
            <a:schemeClr val="tx1">
              <a:lumMod val="65000"/>
              <a:lumOff val="35000"/>
            </a:schemeClr>
          </a:solidFill>
          <a:latin typeface="+mn-lt"/>
          <a:ea typeface="+mn-ea"/>
          <a:cs typeface="+mn-cs"/>
        </a:defRPr>
      </a:lvl9pPr>
    </p:bodyStyle>
    <p:otherStyle>
      <a:defPPr>
        <a:defRPr lang="en-US"/>
      </a:defPPr>
      <a:lvl1pPr marL="0" algn="l" defTabSz="932505" rtl="0" eaLnBrk="1" latinLnBrk="0" hangingPunct="1">
        <a:defRPr sz="1836" kern="1200">
          <a:solidFill>
            <a:schemeClr val="tx1"/>
          </a:solidFill>
          <a:latin typeface="+mn-lt"/>
          <a:ea typeface="+mn-ea"/>
          <a:cs typeface="+mn-cs"/>
        </a:defRPr>
      </a:lvl1pPr>
      <a:lvl2pPr marL="466253" algn="l" defTabSz="932505" rtl="0" eaLnBrk="1" latinLnBrk="0" hangingPunct="1">
        <a:defRPr sz="1836" kern="1200">
          <a:solidFill>
            <a:schemeClr val="tx1"/>
          </a:solidFill>
          <a:latin typeface="+mn-lt"/>
          <a:ea typeface="+mn-ea"/>
          <a:cs typeface="+mn-cs"/>
        </a:defRPr>
      </a:lvl2pPr>
      <a:lvl3pPr marL="932505" algn="l" defTabSz="932505" rtl="0" eaLnBrk="1" latinLnBrk="0" hangingPunct="1">
        <a:defRPr sz="1836" kern="1200">
          <a:solidFill>
            <a:schemeClr val="tx1"/>
          </a:solidFill>
          <a:latin typeface="+mn-lt"/>
          <a:ea typeface="+mn-ea"/>
          <a:cs typeface="+mn-cs"/>
        </a:defRPr>
      </a:lvl3pPr>
      <a:lvl4pPr marL="1398758" algn="l" defTabSz="932505" rtl="0" eaLnBrk="1" latinLnBrk="0" hangingPunct="1">
        <a:defRPr sz="1836" kern="1200">
          <a:solidFill>
            <a:schemeClr val="tx1"/>
          </a:solidFill>
          <a:latin typeface="+mn-lt"/>
          <a:ea typeface="+mn-ea"/>
          <a:cs typeface="+mn-cs"/>
        </a:defRPr>
      </a:lvl4pPr>
      <a:lvl5pPr marL="1865010" algn="l" defTabSz="932505" rtl="0" eaLnBrk="1" latinLnBrk="0" hangingPunct="1">
        <a:defRPr sz="1836" kern="1200">
          <a:solidFill>
            <a:schemeClr val="tx1"/>
          </a:solidFill>
          <a:latin typeface="+mn-lt"/>
          <a:ea typeface="+mn-ea"/>
          <a:cs typeface="+mn-cs"/>
        </a:defRPr>
      </a:lvl5pPr>
      <a:lvl6pPr marL="2331263" algn="l" defTabSz="932505" rtl="0" eaLnBrk="1" latinLnBrk="0" hangingPunct="1">
        <a:defRPr sz="1836" kern="1200">
          <a:solidFill>
            <a:schemeClr val="tx1"/>
          </a:solidFill>
          <a:latin typeface="+mn-lt"/>
          <a:ea typeface="+mn-ea"/>
          <a:cs typeface="+mn-cs"/>
        </a:defRPr>
      </a:lvl6pPr>
      <a:lvl7pPr marL="2797515" algn="l" defTabSz="932505" rtl="0" eaLnBrk="1" latinLnBrk="0" hangingPunct="1">
        <a:defRPr sz="1836" kern="1200">
          <a:solidFill>
            <a:schemeClr val="tx1"/>
          </a:solidFill>
          <a:latin typeface="+mn-lt"/>
          <a:ea typeface="+mn-ea"/>
          <a:cs typeface="+mn-cs"/>
        </a:defRPr>
      </a:lvl7pPr>
      <a:lvl8pPr marL="3263768" algn="l" defTabSz="932505" rtl="0" eaLnBrk="1" latinLnBrk="0" hangingPunct="1">
        <a:defRPr sz="1836" kern="1200">
          <a:solidFill>
            <a:schemeClr val="tx1"/>
          </a:solidFill>
          <a:latin typeface="+mn-lt"/>
          <a:ea typeface="+mn-ea"/>
          <a:cs typeface="+mn-cs"/>
        </a:defRPr>
      </a:lvl8pPr>
      <a:lvl9pPr marL="3730020" algn="l" defTabSz="93250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developer.hashicorp.com/terraform/language/modules/develop#standard-module-structur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registry.terraform.io/"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registry.terraform.io/"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registry.terraform.io/modules/terraform-aws-modules/vpc/aws/latest" TargetMode="External"/><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www.cloudflare.com/en-gb/learning/cloud/what-is-a-virtual-private-cloud/"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hyperlink" Target="https://www.cloudflare.com/learning/cloud/what-is-a-public-cloud/" TargetMode="External"/><Relationship Id="rId4" Type="http://schemas.openxmlformats.org/officeDocument/2006/relationships/hyperlink" Target="https://www.cloudflare.com/learning/cloud/what-is-a-private-clou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1920E0-A0E2-6540-3B07-4D97AC86F0B1}"/>
              </a:ext>
            </a:extLst>
          </p:cNvPr>
          <p:cNvSpPr txBox="1"/>
          <p:nvPr/>
        </p:nvSpPr>
        <p:spPr>
          <a:xfrm>
            <a:off x="1797050" y="2310856"/>
            <a:ext cx="6561412" cy="584775"/>
          </a:xfrm>
          <a:prstGeom prst="rect">
            <a:avLst/>
          </a:prstGeom>
          <a:noFill/>
        </p:spPr>
        <p:txBody>
          <a:bodyPr wrap="none" rtlCol="0">
            <a:spAutoFit/>
          </a:bodyPr>
          <a:lstStyle/>
          <a:p>
            <a:pPr lvl="4"/>
            <a:r>
              <a:rPr lang="en-VN" sz="3200" dirty="0"/>
              <a:t>Infrastructure as Code with</a:t>
            </a:r>
          </a:p>
        </p:txBody>
      </p:sp>
      <p:sp>
        <p:nvSpPr>
          <p:cNvPr id="10" name="TextBox 9">
            <a:extLst>
              <a:ext uri="{FF2B5EF4-FFF2-40B4-BE49-F238E27FC236}">
                <a16:creationId xmlns:a16="http://schemas.microsoft.com/office/drawing/2014/main" id="{B8E39E52-42F8-C1BF-772F-D9A366093359}"/>
              </a:ext>
            </a:extLst>
          </p:cNvPr>
          <p:cNvSpPr txBox="1"/>
          <p:nvPr/>
        </p:nvSpPr>
        <p:spPr>
          <a:xfrm>
            <a:off x="4768850" y="2854751"/>
            <a:ext cx="3827942" cy="830997"/>
          </a:xfrm>
          <a:prstGeom prst="rect">
            <a:avLst/>
          </a:prstGeom>
          <a:noFill/>
        </p:spPr>
        <p:txBody>
          <a:bodyPr wrap="square" rtlCol="0">
            <a:spAutoFit/>
          </a:bodyPr>
          <a:lstStyle/>
          <a:p>
            <a:r>
              <a:rPr lang="en-VN" sz="4800" dirty="0"/>
              <a:t>Terraform</a:t>
            </a:r>
          </a:p>
        </p:txBody>
      </p:sp>
      <p:sp>
        <p:nvSpPr>
          <p:cNvPr id="11" name="TextBox 10">
            <a:extLst>
              <a:ext uri="{FF2B5EF4-FFF2-40B4-BE49-F238E27FC236}">
                <a16:creationId xmlns:a16="http://schemas.microsoft.com/office/drawing/2014/main" id="{D6373DCD-B95D-8E6B-B680-4C4FC5729760}"/>
              </a:ext>
            </a:extLst>
          </p:cNvPr>
          <p:cNvSpPr txBox="1"/>
          <p:nvPr/>
        </p:nvSpPr>
        <p:spPr>
          <a:xfrm>
            <a:off x="5596384" y="5663957"/>
            <a:ext cx="941283" cy="369332"/>
          </a:xfrm>
          <a:prstGeom prst="rect">
            <a:avLst/>
          </a:prstGeom>
          <a:noFill/>
        </p:spPr>
        <p:txBody>
          <a:bodyPr wrap="none" rtlCol="0">
            <a:spAutoFit/>
          </a:bodyPr>
          <a:lstStyle/>
          <a:p>
            <a:r>
              <a:rPr lang="en-VN" dirty="0"/>
              <a:t>11/2023</a:t>
            </a:r>
          </a:p>
        </p:txBody>
      </p:sp>
      <p:pic>
        <p:nvPicPr>
          <p:cNvPr id="2" name="Picture 2" descr="Erlang Solutions - Scalable Distributed Technology">
            <a:extLst>
              <a:ext uri="{FF2B5EF4-FFF2-40B4-BE49-F238E27FC236}">
                <a16:creationId xmlns:a16="http://schemas.microsoft.com/office/drawing/2014/main" id="{E74A22F3-67CF-E6E0-5781-D3DBA8C03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33" y="-469090"/>
            <a:ext cx="5700358" cy="320608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4">
            <a:extLst>
              <a:ext uri="{FF2B5EF4-FFF2-40B4-BE49-F238E27FC236}">
                <a16:creationId xmlns:a16="http://schemas.microsoft.com/office/drawing/2014/main" id="{E2501124-FA7F-0383-F40D-4CD34DBA1877}"/>
              </a:ext>
            </a:extLst>
          </p:cNvPr>
          <p:cNvSpPr/>
          <p:nvPr/>
        </p:nvSpPr>
        <p:spPr>
          <a:xfrm>
            <a:off x="5190725" y="3757817"/>
            <a:ext cx="1752600" cy="152400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EF84D4-2F71-2CD8-D56F-956E8E5D4F7E}"/>
              </a:ext>
            </a:extLst>
          </p:cNvPr>
          <p:cNvSpPr txBox="1"/>
          <p:nvPr/>
        </p:nvSpPr>
        <p:spPr>
          <a:xfrm>
            <a:off x="1563757" y="609600"/>
            <a:ext cx="2438488" cy="646331"/>
          </a:xfrm>
          <a:prstGeom prst="rect">
            <a:avLst/>
          </a:prstGeom>
          <a:noFill/>
        </p:spPr>
        <p:txBody>
          <a:bodyPr wrap="none" rtlCol="0">
            <a:spAutoFit/>
          </a:bodyPr>
          <a:lstStyle/>
          <a:p>
            <a:r>
              <a:rPr lang="en-US" b="1" i="0" dirty="0">
                <a:solidFill>
                  <a:srgbClr val="131417"/>
                </a:solidFill>
                <a:effectLst/>
                <a:latin typeface="Nunito Sans" pitchFamily="2" charset="77"/>
              </a:rPr>
              <a:t>Step 1: Create a VPC</a:t>
            </a:r>
          </a:p>
          <a:p>
            <a:endParaRPr lang="en-VN" dirty="0"/>
          </a:p>
        </p:txBody>
      </p:sp>
      <p:sp>
        <p:nvSpPr>
          <p:cNvPr id="3" name="TextBox 2">
            <a:extLst>
              <a:ext uri="{FF2B5EF4-FFF2-40B4-BE49-F238E27FC236}">
                <a16:creationId xmlns:a16="http://schemas.microsoft.com/office/drawing/2014/main" id="{EB56F677-6948-1C66-846E-07535FC13E21}"/>
              </a:ext>
            </a:extLst>
          </p:cNvPr>
          <p:cNvSpPr txBox="1"/>
          <p:nvPr/>
        </p:nvSpPr>
        <p:spPr>
          <a:xfrm>
            <a:off x="1563757" y="1255931"/>
            <a:ext cx="8454559" cy="923330"/>
          </a:xfrm>
          <a:prstGeom prst="rect">
            <a:avLst/>
          </a:prstGeom>
          <a:noFill/>
        </p:spPr>
        <p:txBody>
          <a:bodyPr wrap="none" rtlCol="0">
            <a:spAutoFit/>
          </a:bodyPr>
          <a:lstStyle/>
          <a:p>
            <a:r>
              <a:rPr lang="en-US" b="0" i="0" dirty="0">
                <a:effectLst/>
                <a:latin typeface="Nunito Sans" pitchFamily="2" charset="77"/>
              </a:rPr>
              <a:t>To begin with, let’s start by defining our VPC resource in Terraform. </a:t>
            </a:r>
          </a:p>
          <a:p>
            <a:r>
              <a:rPr lang="en-US" b="0" i="0" dirty="0">
                <a:effectLst/>
                <a:latin typeface="Nunito Sans" pitchFamily="2" charset="77"/>
              </a:rPr>
              <a:t>To specify a range of IP addresses in a VPC, a CIDR block needs to be provided. </a:t>
            </a:r>
          </a:p>
          <a:p>
            <a:r>
              <a:rPr lang="en-US" b="0" i="0" dirty="0">
                <a:effectLst/>
                <a:latin typeface="Nunito Sans" pitchFamily="2" charset="77"/>
              </a:rPr>
              <a:t>We have also provided a Name tag for identification.</a:t>
            </a:r>
            <a:endParaRPr lang="en-VN" dirty="0"/>
          </a:p>
        </p:txBody>
      </p:sp>
      <p:sp>
        <p:nvSpPr>
          <p:cNvPr id="5" name="TextBox 4">
            <a:extLst>
              <a:ext uri="{FF2B5EF4-FFF2-40B4-BE49-F238E27FC236}">
                <a16:creationId xmlns:a16="http://schemas.microsoft.com/office/drawing/2014/main" id="{BE1FEC49-AF60-FE0D-7F71-E6FF095B9641}"/>
              </a:ext>
            </a:extLst>
          </p:cNvPr>
          <p:cNvSpPr txBox="1"/>
          <p:nvPr/>
        </p:nvSpPr>
        <p:spPr>
          <a:xfrm>
            <a:off x="1908313" y="2676939"/>
            <a:ext cx="184731" cy="369332"/>
          </a:xfrm>
          <a:prstGeom prst="rect">
            <a:avLst/>
          </a:prstGeom>
          <a:noFill/>
        </p:spPr>
        <p:txBody>
          <a:bodyPr wrap="none" rtlCol="0">
            <a:spAutoFit/>
          </a:bodyPr>
          <a:lstStyle/>
          <a:p>
            <a:endParaRPr lang="en-VN" dirty="0"/>
          </a:p>
        </p:txBody>
      </p:sp>
      <p:sp>
        <p:nvSpPr>
          <p:cNvPr id="6" name="TextBox 5">
            <a:extLst>
              <a:ext uri="{FF2B5EF4-FFF2-40B4-BE49-F238E27FC236}">
                <a16:creationId xmlns:a16="http://schemas.microsoft.com/office/drawing/2014/main" id="{1DF1F4BE-F161-AF11-C8B9-34DA00A56D72}"/>
              </a:ext>
            </a:extLst>
          </p:cNvPr>
          <p:cNvSpPr txBox="1"/>
          <p:nvPr/>
        </p:nvSpPr>
        <p:spPr>
          <a:xfrm>
            <a:off x="3168650" y="2408861"/>
            <a:ext cx="3339376" cy="2031325"/>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aws_vpc</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vpc</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cidr_block</a:t>
            </a:r>
            <a:r>
              <a:rPr lang="en-US" dirty="0"/>
              <a:t> = </a:t>
            </a:r>
            <a:r>
              <a:rPr lang="en-US" dirty="0">
                <a:solidFill>
                  <a:srgbClr val="669900"/>
                </a:solidFill>
                <a:effectLst/>
                <a:latin typeface="Open Sans" panose="020B0606030504020204" pitchFamily="34" charset="0"/>
              </a:rPr>
              <a:t>"10.0.0.0/16"</a:t>
            </a:r>
            <a:r>
              <a:rPr lang="en-US" dirty="0"/>
              <a:t> </a:t>
            </a:r>
          </a:p>
          <a:p>
            <a:endParaRPr lang="en-US" dirty="0"/>
          </a:p>
          <a:p>
            <a:r>
              <a:rPr lang="en-US" dirty="0"/>
              <a:t>tags = </a:t>
            </a:r>
            <a:r>
              <a:rPr lang="en-US" dirty="0">
                <a:solidFill>
                  <a:srgbClr val="999999"/>
                </a:solidFill>
                <a:effectLst/>
                <a:latin typeface="Open Sans" panose="020B0606030504020204" pitchFamily="34" charset="0"/>
              </a:rPr>
              <a:t>{</a:t>
            </a:r>
            <a:r>
              <a:rPr lang="en-US" dirty="0"/>
              <a:t> </a:t>
            </a:r>
          </a:p>
          <a:p>
            <a:r>
              <a:rPr lang="en-US" dirty="0">
                <a:solidFill>
                  <a:srgbClr val="669900"/>
                </a:solidFill>
                <a:effectLst/>
                <a:latin typeface="Open Sans" panose="020B0606030504020204" pitchFamily="34" charset="0"/>
              </a:rPr>
              <a:t>	"Name"</a:t>
            </a:r>
            <a:r>
              <a:rPr lang="en-US" dirty="0"/>
              <a:t> = </a:t>
            </a:r>
            <a:r>
              <a:rPr lang="en-US" dirty="0">
                <a:solidFill>
                  <a:srgbClr val="669900"/>
                </a:solidFill>
                <a:effectLst/>
                <a:latin typeface="Open Sans" panose="020B0606030504020204" pitchFamily="34" charset="0"/>
              </a:rPr>
              <a:t>"custom"</a:t>
            </a:r>
            <a:r>
              <a:rPr lang="en-US" dirty="0"/>
              <a:t> </a:t>
            </a:r>
          </a:p>
          <a:p>
            <a:r>
              <a:rPr lang="en-US" dirty="0">
                <a:solidFill>
                  <a:srgbClr val="999999"/>
                </a:solidFill>
                <a:effectLst/>
                <a:latin typeface="Open Sans" panose="020B0606030504020204" pitchFamily="34" charset="0"/>
              </a:rPr>
              <a:t>	}</a:t>
            </a:r>
            <a:r>
              <a:rPr lang="en-US" dirty="0"/>
              <a:t> </a:t>
            </a:r>
            <a:endParaRPr lang="en-US" dirty="0">
              <a:solidFill>
                <a:srgbClr val="999999"/>
              </a:solidFill>
              <a:effectLst/>
              <a:latin typeface="Open Sans" panose="020B0606030504020204" pitchFamily="34" charset="0"/>
            </a:endParaRPr>
          </a:p>
          <a:p>
            <a:r>
              <a:rPr lang="en-US" dirty="0">
                <a:solidFill>
                  <a:srgbClr val="999999"/>
                </a:solidFill>
                <a:effectLst/>
                <a:latin typeface="Open Sans" panose="020B0606030504020204" pitchFamily="34" charset="0"/>
              </a:rPr>
              <a:t>}</a:t>
            </a:r>
            <a:endParaRPr lang="en-VN" dirty="0"/>
          </a:p>
        </p:txBody>
      </p:sp>
      <p:sp>
        <p:nvSpPr>
          <p:cNvPr id="7" name="TextBox 6">
            <a:extLst>
              <a:ext uri="{FF2B5EF4-FFF2-40B4-BE49-F238E27FC236}">
                <a16:creationId xmlns:a16="http://schemas.microsoft.com/office/drawing/2014/main" id="{482FC0F6-EB6E-51DA-4345-81C0B9093ED6}"/>
              </a:ext>
            </a:extLst>
          </p:cNvPr>
          <p:cNvSpPr txBox="1"/>
          <p:nvPr/>
        </p:nvSpPr>
        <p:spPr>
          <a:xfrm>
            <a:off x="1644650" y="4946786"/>
            <a:ext cx="7340792" cy="369332"/>
          </a:xfrm>
          <a:prstGeom prst="rect">
            <a:avLst/>
          </a:prstGeom>
          <a:noFill/>
        </p:spPr>
        <p:txBody>
          <a:bodyPr wrap="none" rtlCol="0">
            <a:spAutoFit/>
          </a:bodyPr>
          <a:lstStyle/>
          <a:p>
            <a:r>
              <a:rPr lang="en-US" dirty="0"/>
              <a:t>Above we will create a new VPC with CIDR of 10.0.0.0/16 and name custom</a:t>
            </a:r>
            <a:endParaRPr lang="en-VN" dirty="0"/>
          </a:p>
        </p:txBody>
      </p:sp>
    </p:spTree>
    <p:extLst>
      <p:ext uri="{BB962C8B-B14F-4D97-AF65-F5344CB8AC3E}">
        <p14:creationId xmlns:p14="http://schemas.microsoft.com/office/powerpoint/2010/main" val="123375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585C40-6A00-6219-9F9F-E096C5990801}"/>
              </a:ext>
            </a:extLst>
          </p:cNvPr>
          <p:cNvSpPr txBox="1"/>
          <p:nvPr/>
        </p:nvSpPr>
        <p:spPr>
          <a:xfrm>
            <a:off x="1263650" y="527050"/>
            <a:ext cx="6096541" cy="369332"/>
          </a:xfrm>
          <a:prstGeom prst="rect">
            <a:avLst/>
          </a:prstGeom>
          <a:noFill/>
        </p:spPr>
        <p:txBody>
          <a:bodyPr wrap="none" rtlCol="0">
            <a:spAutoFit/>
          </a:bodyPr>
          <a:lstStyle/>
          <a:p>
            <a:r>
              <a:rPr lang="en-US" dirty="0">
                <a:latin typeface="Nunito Sans" pitchFamily="2" charset="77"/>
              </a:rPr>
              <a:t>B</a:t>
            </a:r>
            <a:r>
              <a:rPr lang="en-US" b="0" i="0" dirty="0">
                <a:effectLst/>
                <a:latin typeface="Nunito Sans" pitchFamily="2" charset="77"/>
              </a:rPr>
              <a:t>y applying this configuration, we have our VPC is ready.</a:t>
            </a:r>
            <a:endParaRPr lang="en-VN" dirty="0"/>
          </a:p>
        </p:txBody>
      </p:sp>
      <p:pic>
        <p:nvPicPr>
          <p:cNvPr id="4" name="Picture 3" descr="A screenshot of a computer&#10;&#10;Description automatically generated">
            <a:extLst>
              <a:ext uri="{FF2B5EF4-FFF2-40B4-BE49-F238E27FC236}">
                <a16:creationId xmlns:a16="http://schemas.microsoft.com/office/drawing/2014/main" id="{FCFC52CA-67A1-269D-6756-A9D46A510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8050" y="984250"/>
            <a:ext cx="7772400" cy="5822384"/>
          </a:xfrm>
          <a:prstGeom prst="rect">
            <a:avLst/>
          </a:prstGeom>
        </p:spPr>
      </p:pic>
    </p:spTree>
    <p:extLst>
      <p:ext uri="{BB962C8B-B14F-4D97-AF65-F5344CB8AC3E}">
        <p14:creationId xmlns:p14="http://schemas.microsoft.com/office/powerpoint/2010/main" val="383900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1209256" y="2849996"/>
            <a:ext cx="9722319" cy="923330"/>
          </a:xfrm>
          <a:prstGeom prst="rect">
            <a:avLst/>
          </a:prstGeom>
          <a:noFill/>
        </p:spPr>
        <p:txBody>
          <a:bodyPr wrap="square">
            <a:spAutoFit/>
          </a:bodyPr>
          <a:lstStyle/>
          <a:p>
            <a:pPr algn="l"/>
            <a:r>
              <a:rPr lang="en-US" sz="5400" b="1" i="0" dirty="0">
                <a:effectLst/>
                <a:latin typeface="sohne"/>
              </a:rPr>
              <a:t>Create Subnets</a:t>
            </a:r>
          </a:p>
        </p:txBody>
      </p:sp>
    </p:spTree>
    <p:extLst>
      <p:ext uri="{BB962C8B-B14F-4D97-AF65-F5344CB8AC3E}">
        <p14:creationId xmlns:p14="http://schemas.microsoft.com/office/powerpoint/2010/main" val="2537273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7" name="Rectangle 3078">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4C5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0">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452" y="489839"/>
            <a:ext cx="11460395" cy="6018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a:extLst>
              <a:ext uri="{FF2B5EF4-FFF2-40B4-BE49-F238E27FC236}">
                <a16:creationId xmlns:a16="http://schemas.microsoft.com/office/drawing/2014/main" id="{0802A26E-E3BD-83D2-5D97-A665EA6BEA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7536" y="812564"/>
            <a:ext cx="7758227" cy="53725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D55AE5-4885-490D-E7EC-816908B2B15E}"/>
              </a:ext>
            </a:extLst>
          </p:cNvPr>
          <p:cNvSpPr txBox="1"/>
          <p:nvPr/>
        </p:nvSpPr>
        <p:spPr>
          <a:xfrm>
            <a:off x="3321050" y="2813050"/>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4" name="TextBox 3">
            <a:extLst>
              <a:ext uri="{FF2B5EF4-FFF2-40B4-BE49-F238E27FC236}">
                <a16:creationId xmlns:a16="http://schemas.microsoft.com/office/drawing/2014/main" id="{A923B8C9-B818-E84A-7745-B806B6E800E2}"/>
              </a:ext>
            </a:extLst>
          </p:cNvPr>
          <p:cNvSpPr txBox="1"/>
          <p:nvPr/>
        </p:nvSpPr>
        <p:spPr>
          <a:xfrm>
            <a:off x="5607050" y="2840142"/>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5" name="TextBox 4">
            <a:extLst>
              <a:ext uri="{FF2B5EF4-FFF2-40B4-BE49-F238E27FC236}">
                <a16:creationId xmlns:a16="http://schemas.microsoft.com/office/drawing/2014/main" id="{BDEBC849-2EB3-C89E-5847-36C164FDFDFF}"/>
              </a:ext>
            </a:extLst>
          </p:cNvPr>
          <p:cNvSpPr txBox="1"/>
          <p:nvPr/>
        </p:nvSpPr>
        <p:spPr>
          <a:xfrm>
            <a:off x="7893050" y="2853982"/>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6" name="TextBox 5">
            <a:extLst>
              <a:ext uri="{FF2B5EF4-FFF2-40B4-BE49-F238E27FC236}">
                <a16:creationId xmlns:a16="http://schemas.microsoft.com/office/drawing/2014/main" id="{8AF9B69F-21FA-89AF-91DC-94E3E8E47DB8}"/>
              </a:ext>
            </a:extLst>
          </p:cNvPr>
          <p:cNvSpPr txBox="1"/>
          <p:nvPr/>
        </p:nvSpPr>
        <p:spPr>
          <a:xfrm>
            <a:off x="3321050" y="4718050"/>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
        <p:nvSpPr>
          <p:cNvPr id="7" name="TextBox 6">
            <a:extLst>
              <a:ext uri="{FF2B5EF4-FFF2-40B4-BE49-F238E27FC236}">
                <a16:creationId xmlns:a16="http://schemas.microsoft.com/office/drawing/2014/main" id="{53CEE3EC-9AC2-9C26-7BA6-B663B6112340}"/>
              </a:ext>
            </a:extLst>
          </p:cNvPr>
          <p:cNvSpPr txBox="1"/>
          <p:nvPr/>
        </p:nvSpPr>
        <p:spPr>
          <a:xfrm>
            <a:off x="5607050" y="4718050"/>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
        <p:nvSpPr>
          <p:cNvPr id="8" name="TextBox 7">
            <a:extLst>
              <a:ext uri="{FF2B5EF4-FFF2-40B4-BE49-F238E27FC236}">
                <a16:creationId xmlns:a16="http://schemas.microsoft.com/office/drawing/2014/main" id="{836A8E63-8F45-5FF1-221F-C061DE674567}"/>
              </a:ext>
            </a:extLst>
          </p:cNvPr>
          <p:cNvSpPr txBox="1"/>
          <p:nvPr/>
        </p:nvSpPr>
        <p:spPr>
          <a:xfrm>
            <a:off x="7930874" y="4718050"/>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Tree>
    <p:extLst>
      <p:ext uri="{BB962C8B-B14F-4D97-AF65-F5344CB8AC3E}">
        <p14:creationId xmlns:p14="http://schemas.microsoft.com/office/powerpoint/2010/main" val="158296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DF7B2-23B6-2CA6-5779-77D88A671E64}"/>
              </a:ext>
            </a:extLst>
          </p:cNvPr>
          <p:cNvSpPr txBox="1"/>
          <p:nvPr/>
        </p:nvSpPr>
        <p:spPr>
          <a:xfrm>
            <a:off x="1391478" y="410817"/>
            <a:ext cx="4958665" cy="369332"/>
          </a:xfrm>
          <a:prstGeom prst="rect">
            <a:avLst/>
          </a:prstGeom>
          <a:noFill/>
        </p:spPr>
        <p:txBody>
          <a:bodyPr wrap="none" rtlCol="0">
            <a:spAutoFit/>
          </a:bodyPr>
          <a:lstStyle/>
          <a:p>
            <a:r>
              <a:rPr lang="en-VN" dirty="0"/>
              <a:t>To create subnets we use </a:t>
            </a:r>
            <a:r>
              <a:rPr lang="en-VN" dirty="0">
                <a:latin typeface="Courier New" panose="02070309020205020404" pitchFamily="49" charset="0"/>
                <a:cs typeface="Courier New" panose="02070309020205020404" pitchFamily="49" charset="0"/>
              </a:rPr>
              <a:t>aws_subnet </a:t>
            </a:r>
            <a:r>
              <a:rPr lang="en-VN" dirty="0"/>
              <a:t>resource</a:t>
            </a:r>
          </a:p>
        </p:txBody>
      </p:sp>
      <p:sp>
        <p:nvSpPr>
          <p:cNvPr id="4" name="TextBox 3">
            <a:extLst>
              <a:ext uri="{FF2B5EF4-FFF2-40B4-BE49-F238E27FC236}">
                <a16:creationId xmlns:a16="http://schemas.microsoft.com/office/drawing/2014/main" id="{491DE792-4945-AD15-C68D-C04259A983FB}"/>
              </a:ext>
            </a:extLst>
          </p:cNvPr>
          <p:cNvSpPr txBox="1"/>
          <p:nvPr/>
        </p:nvSpPr>
        <p:spPr>
          <a:xfrm>
            <a:off x="2482850" y="1593850"/>
            <a:ext cx="4878195" cy="2031325"/>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aws_subnet</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"private_subnet_2a"</a:t>
            </a:r>
            <a:r>
              <a:rPr lang="en-US" dirty="0"/>
              <a:t> </a:t>
            </a:r>
            <a:r>
              <a:rPr lang="en-US" dirty="0">
                <a:solidFill>
                  <a:srgbClr val="999999"/>
                </a:solidFill>
                <a:effectLst/>
                <a:latin typeface="Open Sans" panose="020B0606030504020204" pitchFamily="34" charset="0"/>
              </a:rPr>
              <a:t>{</a:t>
            </a:r>
          </a:p>
          <a:p>
            <a:r>
              <a:rPr lang="en-US" dirty="0">
                <a:solidFill>
                  <a:srgbClr val="999999"/>
                </a:solidFill>
                <a:latin typeface="Open Sans" panose="020B0606030504020204" pitchFamily="34" charset="0"/>
              </a:rPr>
              <a:t>	</a:t>
            </a:r>
            <a:r>
              <a:rPr lang="en-US" dirty="0" err="1"/>
              <a:t>vpc_id</a:t>
            </a:r>
            <a:r>
              <a:rPr lang="en-US" dirty="0"/>
              <a:t> = </a:t>
            </a:r>
            <a:r>
              <a:rPr lang="en-US" dirty="0" err="1"/>
              <a:t>aws_vpc.vpc.id</a:t>
            </a:r>
            <a:r>
              <a:rPr lang="en-US" dirty="0"/>
              <a:t> </a:t>
            </a:r>
          </a:p>
          <a:p>
            <a:r>
              <a:rPr lang="en-US" dirty="0"/>
              <a:t>	</a:t>
            </a:r>
            <a:r>
              <a:rPr lang="en-US" dirty="0" err="1"/>
              <a:t>cidr_block</a:t>
            </a:r>
            <a:r>
              <a:rPr lang="en-US" dirty="0"/>
              <a:t> = </a:t>
            </a:r>
            <a:r>
              <a:rPr lang="en-US" dirty="0">
                <a:solidFill>
                  <a:srgbClr val="669900"/>
                </a:solidFill>
                <a:effectLst/>
                <a:latin typeface="Open Sans" panose="020B0606030504020204" pitchFamily="34" charset="0"/>
              </a:rPr>
              <a:t>"10.0.1.0/24"</a:t>
            </a:r>
            <a:r>
              <a:rPr lang="en-US" dirty="0"/>
              <a:t> </a:t>
            </a:r>
          </a:p>
          <a:p>
            <a:r>
              <a:rPr lang="en-US" dirty="0"/>
              <a:t>	</a:t>
            </a:r>
            <a:r>
              <a:rPr lang="en-US" dirty="0" err="1"/>
              <a:t>availability_zone</a:t>
            </a:r>
            <a:r>
              <a:rPr lang="en-US" dirty="0"/>
              <a:t> = </a:t>
            </a:r>
            <a:r>
              <a:rPr lang="en-US" dirty="0">
                <a:solidFill>
                  <a:srgbClr val="669900"/>
                </a:solidFill>
                <a:effectLst/>
                <a:latin typeface="Open Sans" panose="020B0606030504020204" pitchFamily="34" charset="0"/>
              </a:rPr>
              <a:t>"us-west-2a"</a:t>
            </a:r>
            <a:r>
              <a:rPr lang="en-US" dirty="0"/>
              <a:t> </a:t>
            </a:r>
          </a:p>
          <a:p>
            <a:endParaRPr lang="en-US" dirty="0"/>
          </a:p>
          <a:p>
            <a:r>
              <a:rPr lang="en-US" dirty="0"/>
              <a:t>tags = </a:t>
            </a:r>
            <a:r>
              <a:rPr lang="en-US" dirty="0">
                <a:solidFill>
                  <a:srgbClr val="999999"/>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"Name"</a:t>
            </a:r>
            <a:r>
              <a:rPr lang="en-US" dirty="0"/>
              <a:t> = </a:t>
            </a:r>
            <a:r>
              <a:rPr lang="en-US" dirty="0">
                <a:solidFill>
                  <a:srgbClr val="669900"/>
                </a:solidFill>
                <a:effectLst/>
                <a:latin typeface="Open Sans" panose="020B0606030504020204" pitchFamily="34" charset="0"/>
              </a:rPr>
              <a:t>"private-subnet"</a:t>
            </a:r>
            <a:r>
              <a:rPr lang="en-US" dirty="0"/>
              <a:t> </a:t>
            </a:r>
            <a:r>
              <a:rPr lang="en-US" dirty="0">
                <a:solidFill>
                  <a:srgbClr val="999999"/>
                </a:solidFill>
                <a:effectLst/>
                <a:latin typeface="Open Sans" panose="020B0606030504020204" pitchFamily="34" charset="0"/>
              </a:rPr>
              <a:t>}</a:t>
            </a:r>
          </a:p>
          <a:p>
            <a:r>
              <a:rPr lang="en-US" dirty="0"/>
              <a:t> </a:t>
            </a:r>
            <a:r>
              <a:rPr lang="en-US" dirty="0">
                <a:solidFill>
                  <a:srgbClr val="999999"/>
                </a:solidFill>
                <a:effectLst/>
                <a:latin typeface="Open Sans" panose="020B0606030504020204" pitchFamily="34" charset="0"/>
              </a:rPr>
              <a:t>}</a:t>
            </a:r>
            <a:endParaRPr lang="en-VN" dirty="0"/>
          </a:p>
        </p:txBody>
      </p:sp>
      <p:sp>
        <p:nvSpPr>
          <p:cNvPr id="5" name="TextBox 4">
            <a:extLst>
              <a:ext uri="{FF2B5EF4-FFF2-40B4-BE49-F238E27FC236}">
                <a16:creationId xmlns:a16="http://schemas.microsoft.com/office/drawing/2014/main" id="{3416689F-4911-7398-F16D-AA2E3E38DA56}"/>
              </a:ext>
            </a:extLst>
          </p:cNvPr>
          <p:cNvSpPr txBox="1"/>
          <p:nvPr/>
        </p:nvSpPr>
        <p:spPr>
          <a:xfrm>
            <a:off x="1353102" y="4115710"/>
            <a:ext cx="8875956" cy="646331"/>
          </a:xfrm>
          <a:prstGeom prst="rect">
            <a:avLst/>
          </a:prstGeom>
          <a:noFill/>
        </p:spPr>
        <p:txBody>
          <a:bodyPr wrap="none" rtlCol="0">
            <a:spAutoFit/>
          </a:bodyPr>
          <a:lstStyle/>
          <a:p>
            <a:r>
              <a:rPr lang="en-US" dirty="0"/>
              <a:t>If we need more Subnets, we can copy another resource, but that will create quite long code,</a:t>
            </a:r>
          </a:p>
          <a:p>
            <a:r>
              <a:rPr lang="en-US" dirty="0"/>
              <a:t>we can shorten the code as the next slide.. </a:t>
            </a:r>
            <a:endParaRPr lang="en-VN" dirty="0"/>
          </a:p>
        </p:txBody>
      </p:sp>
    </p:spTree>
    <p:extLst>
      <p:ext uri="{BB962C8B-B14F-4D97-AF65-F5344CB8AC3E}">
        <p14:creationId xmlns:p14="http://schemas.microsoft.com/office/powerpoint/2010/main" val="376852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150E6746-463F-9911-9381-448BAEBD5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68633"/>
            <a:ext cx="6413500" cy="6692900"/>
          </a:xfrm>
          <a:prstGeom prst="rect">
            <a:avLst/>
          </a:prstGeom>
        </p:spPr>
      </p:pic>
    </p:spTree>
    <p:extLst>
      <p:ext uri="{BB962C8B-B14F-4D97-AF65-F5344CB8AC3E}">
        <p14:creationId xmlns:p14="http://schemas.microsoft.com/office/powerpoint/2010/main" val="130266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F158CB-BFE5-E599-04A2-50A1911D807B}"/>
              </a:ext>
            </a:extLst>
          </p:cNvPr>
          <p:cNvPicPr>
            <a:picLocks noChangeAspect="1"/>
          </p:cNvPicPr>
          <p:nvPr/>
        </p:nvPicPr>
        <p:blipFill>
          <a:blip r:embed="rId3"/>
          <a:stretch>
            <a:fillRect/>
          </a:stretch>
        </p:blipFill>
        <p:spPr>
          <a:xfrm>
            <a:off x="2330450" y="462093"/>
            <a:ext cx="7772400" cy="6073514"/>
          </a:xfrm>
          <a:prstGeom prst="rect">
            <a:avLst/>
          </a:prstGeom>
        </p:spPr>
      </p:pic>
    </p:spTree>
    <p:extLst>
      <p:ext uri="{BB962C8B-B14F-4D97-AF65-F5344CB8AC3E}">
        <p14:creationId xmlns:p14="http://schemas.microsoft.com/office/powerpoint/2010/main" val="3465036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787533" y="2853585"/>
            <a:ext cx="9722319" cy="923330"/>
          </a:xfrm>
          <a:prstGeom prst="rect">
            <a:avLst/>
          </a:prstGeom>
          <a:noFill/>
        </p:spPr>
        <p:txBody>
          <a:bodyPr wrap="square">
            <a:spAutoFit/>
          </a:bodyPr>
          <a:lstStyle/>
          <a:p>
            <a:pPr algn="l"/>
            <a:r>
              <a:rPr lang="en-US" sz="5400" b="1" i="0" dirty="0">
                <a:effectLst/>
                <a:latin typeface="sohne"/>
              </a:rPr>
              <a:t>Let’s create Internet Gateway</a:t>
            </a:r>
          </a:p>
        </p:txBody>
      </p:sp>
    </p:spTree>
    <p:extLst>
      <p:ext uri="{BB962C8B-B14F-4D97-AF65-F5344CB8AC3E}">
        <p14:creationId xmlns:p14="http://schemas.microsoft.com/office/powerpoint/2010/main" val="160335586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13" name="Rectangle 4104">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55" y="164143"/>
            <a:ext cx="11167432" cy="66694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3036"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4115"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116" name="Rectangle 4110">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rgbClr val="FB7A5A"/>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102" name="Picture 6" descr="image">
            <a:extLst>
              <a:ext uri="{FF2B5EF4-FFF2-40B4-BE49-F238E27FC236}">
                <a16:creationId xmlns:a16="http://schemas.microsoft.com/office/drawing/2014/main" id="{0D8228ED-C872-7C48-5EDB-9CDFB4E89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775" y="0"/>
            <a:ext cx="9278937" cy="6898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77BFA7-6DCD-43E4-BBB8-34635A8E4F5A}"/>
              </a:ext>
            </a:extLst>
          </p:cNvPr>
          <p:cNvSpPr txBox="1"/>
          <p:nvPr/>
        </p:nvSpPr>
        <p:spPr>
          <a:xfrm>
            <a:off x="3168650" y="3280002"/>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3" name="TextBox 2">
            <a:extLst>
              <a:ext uri="{FF2B5EF4-FFF2-40B4-BE49-F238E27FC236}">
                <a16:creationId xmlns:a16="http://schemas.microsoft.com/office/drawing/2014/main" id="{418C6CCF-551C-1677-1BC7-B003E9424A38}"/>
              </a:ext>
            </a:extLst>
          </p:cNvPr>
          <p:cNvSpPr txBox="1"/>
          <p:nvPr/>
        </p:nvSpPr>
        <p:spPr>
          <a:xfrm>
            <a:off x="5890041" y="3280002"/>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4" name="TextBox 3">
            <a:extLst>
              <a:ext uri="{FF2B5EF4-FFF2-40B4-BE49-F238E27FC236}">
                <a16:creationId xmlns:a16="http://schemas.microsoft.com/office/drawing/2014/main" id="{9ECF6761-1936-6E0F-F3C6-C07D88A36283}"/>
              </a:ext>
            </a:extLst>
          </p:cNvPr>
          <p:cNvSpPr txBox="1"/>
          <p:nvPr/>
        </p:nvSpPr>
        <p:spPr>
          <a:xfrm>
            <a:off x="8731250" y="3280002"/>
            <a:ext cx="1676400" cy="338554"/>
          </a:xfrm>
          <a:prstGeom prst="rect">
            <a:avLst/>
          </a:prstGeom>
          <a:noFill/>
        </p:spPr>
        <p:txBody>
          <a:bodyPr wrap="square" rtlCol="0">
            <a:spAutoFit/>
          </a:bodyPr>
          <a:lstStyle/>
          <a:p>
            <a:r>
              <a:rPr lang="en-VN" sz="1600" dirty="0">
                <a:solidFill>
                  <a:schemeClr val="tx2">
                    <a:lumMod val="75000"/>
                    <a:lumOff val="25000"/>
                  </a:schemeClr>
                </a:solidFill>
              </a:rPr>
              <a:t>Publish Subnet</a:t>
            </a:r>
          </a:p>
        </p:txBody>
      </p:sp>
      <p:sp>
        <p:nvSpPr>
          <p:cNvPr id="5" name="TextBox 4">
            <a:extLst>
              <a:ext uri="{FF2B5EF4-FFF2-40B4-BE49-F238E27FC236}">
                <a16:creationId xmlns:a16="http://schemas.microsoft.com/office/drawing/2014/main" id="{DC35491E-5387-17A6-3C55-1944973F088C}"/>
              </a:ext>
            </a:extLst>
          </p:cNvPr>
          <p:cNvSpPr txBox="1"/>
          <p:nvPr/>
        </p:nvSpPr>
        <p:spPr>
          <a:xfrm>
            <a:off x="3136900" y="5861050"/>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
        <p:nvSpPr>
          <p:cNvPr id="6" name="TextBox 5">
            <a:extLst>
              <a:ext uri="{FF2B5EF4-FFF2-40B4-BE49-F238E27FC236}">
                <a16:creationId xmlns:a16="http://schemas.microsoft.com/office/drawing/2014/main" id="{432A1D6D-3BDB-F8BB-3A8A-F3DE714E0C29}"/>
              </a:ext>
            </a:extLst>
          </p:cNvPr>
          <p:cNvSpPr txBox="1"/>
          <p:nvPr/>
        </p:nvSpPr>
        <p:spPr>
          <a:xfrm>
            <a:off x="5878169" y="5861050"/>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
        <p:nvSpPr>
          <p:cNvPr id="7" name="TextBox 6">
            <a:extLst>
              <a:ext uri="{FF2B5EF4-FFF2-40B4-BE49-F238E27FC236}">
                <a16:creationId xmlns:a16="http://schemas.microsoft.com/office/drawing/2014/main" id="{4088583E-06BF-8A07-E246-2912BE5C3C16}"/>
              </a:ext>
            </a:extLst>
          </p:cNvPr>
          <p:cNvSpPr txBox="1"/>
          <p:nvPr/>
        </p:nvSpPr>
        <p:spPr>
          <a:xfrm>
            <a:off x="8619438" y="5874578"/>
            <a:ext cx="1676400" cy="338554"/>
          </a:xfrm>
          <a:prstGeom prst="rect">
            <a:avLst/>
          </a:prstGeom>
          <a:noFill/>
        </p:spPr>
        <p:txBody>
          <a:bodyPr wrap="square" rtlCol="0">
            <a:spAutoFit/>
          </a:bodyPr>
          <a:lstStyle/>
          <a:p>
            <a:r>
              <a:rPr lang="en-VN" sz="1600" dirty="0">
                <a:solidFill>
                  <a:schemeClr val="accent4">
                    <a:lumMod val="75000"/>
                  </a:schemeClr>
                </a:solidFill>
              </a:rPr>
              <a:t>Private Subnet</a:t>
            </a:r>
          </a:p>
        </p:txBody>
      </p:sp>
    </p:spTree>
    <p:extLst>
      <p:ext uri="{BB962C8B-B14F-4D97-AF65-F5344CB8AC3E}">
        <p14:creationId xmlns:p14="http://schemas.microsoft.com/office/powerpoint/2010/main" val="375285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B1BA25-8BC2-E8A6-32DD-A9C55453AD02}"/>
              </a:ext>
            </a:extLst>
          </p:cNvPr>
          <p:cNvSpPr txBox="1"/>
          <p:nvPr/>
        </p:nvSpPr>
        <p:spPr>
          <a:xfrm>
            <a:off x="3016250" y="984250"/>
            <a:ext cx="4281365" cy="1477328"/>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aws_internet_gateway</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ig</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vpc_id</a:t>
            </a:r>
            <a:r>
              <a:rPr lang="en-US" dirty="0"/>
              <a:t> = </a:t>
            </a:r>
            <a:r>
              <a:rPr lang="en-US" dirty="0" err="1"/>
              <a:t>aws_vpc.vpc.id</a:t>
            </a:r>
            <a:r>
              <a:rPr lang="en-US" dirty="0"/>
              <a:t> </a:t>
            </a:r>
          </a:p>
          <a:p>
            <a:r>
              <a:rPr lang="en-US" dirty="0"/>
              <a:t>	</a:t>
            </a:r>
          </a:p>
          <a:p>
            <a:r>
              <a:rPr lang="en-US" dirty="0"/>
              <a:t>	tags = </a:t>
            </a:r>
            <a:r>
              <a:rPr lang="en-US" dirty="0">
                <a:solidFill>
                  <a:srgbClr val="999999"/>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"Name"</a:t>
            </a:r>
            <a:r>
              <a:rPr lang="en-US" dirty="0"/>
              <a:t> = </a:t>
            </a:r>
            <a:r>
              <a:rPr lang="en-US" dirty="0">
                <a:solidFill>
                  <a:srgbClr val="669900"/>
                </a:solidFill>
                <a:effectLst/>
                <a:latin typeface="Open Sans" panose="020B0606030504020204" pitchFamily="34" charset="0"/>
              </a:rPr>
              <a:t>"custom"</a:t>
            </a:r>
            <a:r>
              <a:rPr lang="en-US" dirty="0"/>
              <a:t> </a:t>
            </a:r>
            <a:r>
              <a:rPr lang="en-US" dirty="0">
                <a:solidFill>
                  <a:srgbClr val="999999"/>
                </a:solidFill>
                <a:effectLst/>
                <a:latin typeface="Open Sans" panose="020B0606030504020204" pitchFamily="34" charset="0"/>
              </a:rPr>
              <a:t>}</a:t>
            </a:r>
          </a:p>
          <a:p>
            <a:r>
              <a:rPr lang="en-US" dirty="0"/>
              <a:t> </a:t>
            </a:r>
            <a:r>
              <a:rPr lang="en-US" dirty="0">
                <a:solidFill>
                  <a:srgbClr val="999999"/>
                </a:solidFill>
                <a:effectLst/>
                <a:latin typeface="Open Sans" panose="020B0606030504020204" pitchFamily="34" charset="0"/>
              </a:rPr>
              <a:t>}</a:t>
            </a:r>
            <a:endParaRPr lang="en-VN" dirty="0"/>
          </a:p>
        </p:txBody>
      </p:sp>
      <p:sp>
        <p:nvSpPr>
          <p:cNvPr id="3" name="TextBox 2">
            <a:extLst>
              <a:ext uri="{FF2B5EF4-FFF2-40B4-BE49-F238E27FC236}">
                <a16:creationId xmlns:a16="http://schemas.microsoft.com/office/drawing/2014/main" id="{CCFA7562-F480-6037-40BB-812F7A9F9696}"/>
              </a:ext>
            </a:extLst>
          </p:cNvPr>
          <p:cNvSpPr txBox="1"/>
          <p:nvPr/>
        </p:nvSpPr>
        <p:spPr>
          <a:xfrm>
            <a:off x="1263650" y="450850"/>
            <a:ext cx="7294048" cy="369332"/>
          </a:xfrm>
          <a:prstGeom prst="rect">
            <a:avLst/>
          </a:prstGeom>
          <a:noFill/>
        </p:spPr>
        <p:txBody>
          <a:bodyPr wrap="none" rtlCol="0">
            <a:spAutoFit/>
          </a:bodyPr>
          <a:lstStyle/>
          <a:p>
            <a:r>
              <a:rPr lang="en-US" b="0" i="0" dirty="0">
                <a:effectLst/>
              </a:rPr>
              <a:t>The resource block below is the simplest way to create an internet gateway.</a:t>
            </a:r>
            <a:endParaRPr lang="en-VN" dirty="0"/>
          </a:p>
        </p:txBody>
      </p:sp>
      <p:sp>
        <p:nvSpPr>
          <p:cNvPr id="5" name="TextBox 4">
            <a:extLst>
              <a:ext uri="{FF2B5EF4-FFF2-40B4-BE49-F238E27FC236}">
                <a16:creationId xmlns:a16="http://schemas.microsoft.com/office/drawing/2014/main" id="{D7DBAF2B-25B9-5DDF-1492-055D48170A97}"/>
              </a:ext>
            </a:extLst>
          </p:cNvPr>
          <p:cNvSpPr txBox="1"/>
          <p:nvPr/>
        </p:nvSpPr>
        <p:spPr>
          <a:xfrm>
            <a:off x="2770024" y="3380084"/>
            <a:ext cx="5037854" cy="3139321"/>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aws_internet_gateway</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ig</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p>
          <a:p>
            <a:r>
              <a:rPr lang="en-US" dirty="0">
                <a:solidFill>
                  <a:srgbClr val="999999"/>
                </a:solidFill>
                <a:latin typeface="Open Sans" panose="020B0606030504020204" pitchFamily="34" charset="0"/>
              </a:rPr>
              <a:t>	</a:t>
            </a:r>
            <a:r>
              <a:rPr lang="en-US" dirty="0" err="1"/>
              <a:t>vpc_id</a:t>
            </a:r>
            <a:r>
              <a:rPr lang="en-US" dirty="0"/>
              <a:t> = </a:t>
            </a:r>
            <a:r>
              <a:rPr lang="en-US" dirty="0" err="1"/>
              <a:t>aws_vpc.vpc.id</a:t>
            </a:r>
            <a:r>
              <a:rPr lang="en-US" dirty="0"/>
              <a:t> </a:t>
            </a:r>
          </a:p>
          <a:p>
            <a:r>
              <a:rPr lang="en-US" dirty="0"/>
              <a:t>	tags = </a:t>
            </a:r>
            <a:r>
              <a:rPr lang="en-US" dirty="0">
                <a:solidFill>
                  <a:srgbClr val="999999"/>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"Name"</a:t>
            </a:r>
            <a:r>
              <a:rPr lang="en-US" dirty="0"/>
              <a:t> = </a:t>
            </a:r>
            <a:r>
              <a:rPr lang="en-US" dirty="0">
                <a:solidFill>
                  <a:srgbClr val="669900"/>
                </a:solidFill>
                <a:effectLst/>
                <a:latin typeface="Open Sans" panose="020B0606030504020204" pitchFamily="34" charset="0"/>
              </a:rPr>
              <a:t>"custom"</a:t>
            </a:r>
            <a:r>
              <a:rPr lang="en-US" dirty="0"/>
              <a:t> </a:t>
            </a:r>
            <a:r>
              <a:rPr lang="en-US" dirty="0">
                <a:solidFill>
                  <a:srgbClr val="999999"/>
                </a:solidFill>
                <a:effectLst/>
                <a:latin typeface="Open Sans" panose="020B0606030504020204" pitchFamily="34" charset="0"/>
              </a:rPr>
              <a:t>}</a:t>
            </a:r>
            <a:r>
              <a:rPr lang="en-US" dirty="0"/>
              <a:t> </a:t>
            </a:r>
          </a:p>
          <a:p>
            <a:r>
              <a:rPr lang="en-US" dirty="0">
                <a:solidFill>
                  <a:srgbClr val="999999"/>
                </a:solidFill>
                <a:effectLst/>
                <a:latin typeface="Open Sans" panose="020B0606030504020204" pitchFamily="34" charset="0"/>
              </a:rPr>
              <a:t>}</a:t>
            </a:r>
            <a:r>
              <a:rPr lang="en-US" dirty="0"/>
              <a:t> </a:t>
            </a:r>
          </a:p>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aws_route_table</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"public"</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vpc_id</a:t>
            </a:r>
            <a:r>
              <a:rPr lang="en-US" dirty="0"/>
              <a:t> = </a:t>
            </a:r>
            <a:r>
              <a:rPr lang="en-US" dirty="0" err="1"/>
              <a:t>aws_vpc.vpc.id</a:t>
            </a:r>
            <a:r>
              <a:rPr lang="en-US" dirty="0"/>
              <a:t> </a:t>
            </a:r>
          </a:p>
          <a:p>
            <a:r>
              <a:rPr lang="en-US" dirty="0"/>
              <a:t>	route </a:t>
            </a:r>
            <a:r>
              <a:rPr lang="en-US" dirty="0">
                <a:solidFill>
                  <a:srgbClr val="999999"/>
                </a:solidFill>
                <a:effectLst/>
                <a:latin typeface="Open Sans" panose="020B0606030504020204" pitchFamily="34" charset="0"/>
              </a:rPr>
              <a:t>{</a:t>
            </a:r>
            <a:r>
              <a:rPr lang="en-US" dirty="0"/>
              <a:t> </a:t>
            </a:r>
          </a:p>
          <a:p>
            <a:r>
              <a:rPr lang="en-US" dirty="0"/>
              <a:t>		</a:t>
            </a:r>
            <a:r>
              <a:rPr lang="en-US" dirty="0" err="1"/>
              <a:t>cidr_block</a:t>
            </a:r>
            <a:r>
              <a:rPr lang="en-US" dirty="0"/>
              <a:t> = </a:t>
            </a:r>
            <a:r>
              <a:rPr lang="en-US" dirty="0">
                <a:solidFill>
                  <a:srgbClr val="669900"/>
                </a:solidFill>
                <a:effectLst/>
                <a:latin typeface="Open Sans" panose="020B0606030504020204" pitchFamily="34" charset="0"/>
              </a:rPr>
              <a:t>"0.0.0.0/0”</a:t>
            </a:r>
          </a:p>
          <a:p>
            <a:r>
              <a:rPr lang="en-US" dirty="0">
                <a:solidFill>
                  <a:srgbClr val="669900"/>
                </a:solidFill>
                <a:latin typeface="Open Sans" panose="020B0606030504020204" pitchFamily="34" charset="0"/>
              </a:rPr>
              <a:t>		</a:t>
            </a:r>
            <a:r>
              <a:rPr lang="en-US" dirty="0" err="1"/>
              <a:t>gateway_id</a:t>
            </a:r>
            <a:r>
              <a:rPr lang="en-US" dirty="0"/>
              <a:t> = </a:t>
            </a:r>
            <a:r>
              <a:rPr lang="en-US" dirty="0" err="1"/>
              <a:t>aws_internet_gateway.ig.id</a:t>
            </a:r>
            <a:r>
              <a:rPr lang="en-US" dirty="0"/>
              <a:t> </a:t>
            </a:r>
            <a:r>
              <a:rPr lang="en-US" dirty="0">
                <a:solidFill>
                  <a:srgbClr val="999999"/>
                </a:solidFill>
                <a:effectLst/>
                <a:latin typeface="Open Sans" panose="020B0606030504020204" pitchFamily="34" charset="0"/>
              </a:rPr>
              <a:t>}</a:t>
            </a:r>
          </a:p>
          <a:p>
            <a:r>
              <a:rPr lang="en-US" dirty="0">
                <a:solidFill>
                  <a:srgbClr val="999999"/>
                </a:solidFill>
                <a:latin typeface="Open Sans" panose="020B0606030504020204" pitchFamily="34" charset="0"/>
              </a:rPr>
              <a:t>	</a:t>
            </a:r>
            <a:r>
              <a:rPr lang="en-US" dirty="0"/>
              <a:t> tags = </a:t>
            </a:r>
            <a:r>
              <a:rPr lang="en-US" dirty="0">
                <a:solidFill>
                  <a:srgbClr val="999999"/>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"Name"</a:t>
            </a:r>
            <a:r>
              <a:rPr lang="en-US" dirty="0"/>
              <a:t> = </a:t>
            </a:r>
            <a:r>
              <a:rPr lang="en-US" dirty="0">
                <a:solidFill>
                  <a:srgbClr val="669900"/>
                </a:solidFill>
                <a:effectLst/>
                <a:latin typeface="Open Sans" panose="020B0606030504020204" pitchFamily="34" charset="0"/>
              </a:rPr>
              <a:t>"public"</a:t>
            </a:r>
            <a:r>
              <a:rPr lang="en-US" dirty="0"/>
              <a:t> </a:t>
            </a:r>
            <a:r>
              <a:rPr lang="en-US" dirty="0">
                <a:solidFill>
                  <a:srgbClr val="999999"/>
                </a:solidFill>
                <a:effectLst/>
                <a:latin typeface="Open Sans" panose="020B0606030504020204" pitchFamily="34" charset="0"/>
              </a:rPr>
              <a:t>}</a:t>
            </a:r>
            <a:r>
              <a:rPr lang="en-US" dirty="0"/>
              <a:t> </a:t>
            </a:r>
          </a:p>
          <a:p>
            <a:r>
              <a:rPr lang="en-US" dirty="0">
                <a:solidFill>
                  <a:srgbClr val="999999"/>
                </a:solidFill>
                <a:effectLst/>
                <a:latin typeface="Open Sans" panose="020B0606030504020204" pitchFamily="34" charset="0"/>
              </a:rPr>
              <a:t>}</a:t>
            </a:r>
            <a:endParaRPr lang="en-VN" dirty="0"/>
          </a:p>
        </p:txBody>
      </p:sp>
      <p:sp>
        <p:nvSpPr>
          <p:cNvPr id="6" name="TextBox 5">
            <a:extLst>
              <a:ext uri="{FF2B5EF4-FFF2-40B4-BE49-F238E27FC236}">
                <a16:creationId xmlns:a16="http://schemas.microsoft.com/office/drawing/2014/main" id="{2667B39E-08F2-3F42-C08F-595058128E1D}"/>
              </a:ext>
            </a:extLst>
          </p:cNvPr>
          <p:cNvSpPr txBox="1"/>
          <p:nvPr/>
        </p:nvSpPr>
        <p:spPr>
          <a:xfrm>
            <a:off x="1271657" y="2733753"/>
            <a:ext cx="2545890" cy="646331"/>
          </a:xfrm>
          <a:prstGeom prst="rect">
            <a:avLst/>
          </a:prstGeom>
          <a:noFill/>
        </p:spPr>
        <p:txBody>
          <a:bodyPr wrap="none" rtlCol="0">
            <a:spAutoFit/>
          </a:bodyPr>
          <a:lstStyle/>
          <a:p>
            <a:r>
              <a:rPr lang="en-VN" dirty="0"/>
              <a:t>Assign IG to Route Table:</a:t>
            </a:r>
            <a:br>
              <a:rPr lang="en-VN" dirty="0"/>
            </a:br>
            <a:endParaRPr lang="en-VN" dirty="0"/>
          </a:p>
        </p:txBody>
      </p:sp>
    </p:spTree>
    <p:extLst>
      <p:ext uri="{BB962C8B-B14F-4D97-AF65-F5344CB8AC3E}">
        <p14:creationId xmlns:p14="http://schemas.microsoft.com/office/powerpoint/2010/main" val="427722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D8A1-6495-EBB5-F7A6-0CB4793F24D6}"/>
              </a:ext>
            </a:extLst>
          </p:cNvPr>
          <p:cNvSpPr>
            <a:spLocks noGrp="1"/>
          </p:cNvSpPr>
          <p:nvPr>
            <p:ph type="title"/>
          </p:nvPr>
        </p:nvSpPr>
        <p:spPr>
          <a:xfrm>
            <a:off x="1111250" y="527050"/>
            <a:ext cx="4500594" cy="5519046"/>
          </a:xfrm>
        </p:spPr>
        <p:txBody>
          <a:bodyPr anchor="ctr">
            <a:normAutofit/>
          </a:bodyPr>
          <a:lstStyle/>
          <a:p>
            <a:r>
              <a:rPr lang="en-VN" sz="3200" dirty="0">
                <a:latin typeface="+mn-lt"/>
              </a:rPr>
              <a:t>We created a static website using Terraform last week</a:t>
            </a:r>
          </a:p>
        </p:txBody>
      </p:sp>
      <p:graphicFrame>
        <p:nvGraphicFramePr>
          <p:cNvPr id="5" name="TextBox 2">
            <a:extLst>
              <a:ext uri="{FF2B5EF4-FFF2-40B4-BE49-F238E27FC236}">
                <a16:creationId xmlns:a16="http://schemas.microsoft.com/office/drawing/2014/main" id="{6AC671E8-E0A9-2077-B822-FCA01F64F8CB}"/>
              </a:ext>
            </a:extLst>
          </p:cNvPr>
          <p:cNvGraphicFramePr/>
          <p:nvPr>
            <p:extLst>
              <p:ext uri="{D42A27DB-BD31-4B8C-83A1-F6EECF244321}">
                <p14:modId xmlns:p14="http://schemas.microsoft.com/office/powerpoint/2010/main" val="2508122312"/>
              </p:ext>
            </p:extLst>
          </p:nvPr>
        </p:nvGraphicFramePr>
        <p:xfrm>
          <a:off x="5277676" y="657654"/>
          <a:ext cx="6378542" cy="55190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54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6A3D0E-893A-0264-ED97-9824A453BF00}"/>
              </a:ext>
            </a:extLst>
          </p:cNvPr>
          <p:cNvSpPr txBox="1"/>
          <p:nvPr/>
        </p:nvSpPr>
        <p:spPr>
          <a:xfrm>
            <a:off x="1630017" y="781878"/>
            <a:ext cx="3026149" cy="369332"/>
          </a:xfrm>
          <a:prstGeom prst="rect">
            <a:avLst/>
          </a:prstGeom>
          <a:noFill/>
        </p:spPr>
        <p:txBody>
          <a:bodyPr wrap="none" rtlCol="0">
            <a:spAutoFit/>
          </a:bodyPr>
          <a:lstStyle/>
          <a:p>
            <a:r>
              <a:rPr lang="en-US" dirty="0"/>
              <a:t>Assign</a:t>
            </a:r>
            <a:r>
              <a:rPr lang="en-US" b="0" i="0" dirty="0">
                <a:effectLst/>
              </a:rPr>
              <a:t> Route Table for Subnet.</a:t>
            </a:r>
            <a:endParaRPr lang="en-VN" dirty="0"/>
          </a:p>
        </p:txBody>
      </p:sp>
      <p:sp>
        <p:nvSpPr>
          <p:cNvPr id="4" name="TextBox 3">
            <a:extLst>
              <a:ext uri="{FF2B5EF4-FFF2-40B4-BE49-F238E27FC236}">
                <a16:creationId xmlns:a16="http://schemas.microsoft.com/office/drawing/2014/main" id="{6B31A5FB-6FA9-9DAE-A1CE-29F3F8C4F7AE}"/>
              </a:ext>
            </a:extLst>
          </p:cNvPr>
          <p:cNvSpPr txBox="1"/>
          <p:nvPr/>
        </p:nvSpPr>
        <p:spPr>
          <a:xfrm>
            <a:off x="2482850" y="2279650"/>
            <a:ext cx="6721392" cy="1477328"/>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aws_route_table_association</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public_association</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for_each</a:t>
            </a:r>
            <a:r>
              <a:rPr lang="en-US" dirty="0"/>
              <a:t> = </a:t>
            </a:r>
            <a:r>
              <a:rPr lang="en-US" dirty="0">
                <a:solidFill>
                  <a:srgbClr val="999999"/>
                </a:solidFill>
                <a:effectLst/>
                <a:latin typeface="Open Sans" panose="020B0606030504020204" pitchFamily="34" charset="0"/>
              </a:rPr>
              <a:t>{</a:t>
            </a:r>
            <a:r>
              <a:rPr lang="en-US" dirty="0"/>
              <a:t> for k</a:t>
            </a:r>
            <a:r>
              <a:rPr lang="en-US" dirty="0">
                <a:solidFill>
                  <a:srgbClr val="999999"/>
                </a:solidFill>
                <a:effectLst/>
                <a:latin typeface="Open Sans" panose="020B0606030504020204" pitchFamily="34" charset="0"/>
              </a:rPr>
              <a:t>,</a:t>
            </a:r>
            <a:r>
              <a:rPr lang="en-US" dirty="0"/>
              <a:t> v in </a:t>
            </a:r>
            <a:r>
              <a:rPr lang="en-US" dirty="0" err="1"/>
              <a:t>aws_subnet.public_subnet</a:t>
            </a:r>
            <a:r>
              <a:rPr lang="en-US" dirty="0"/>
              <a:t> </a:t>
            </a:r>
            <a:r>
              <a:rPr lang="en-US" dirty="0">
                <a:solidFill>
                  <a:srgbClr val="9A6E3A"/>
                </a:solidFill>
                <a:effectLst/>
                <a:latin typeface="Open Sans" panose="020B0606030504020204" pitchFamily="34" charset="0"/>
              </a:rPr>
              <a:t>:</a:t>
            </a:r>
            <a:r>
              <a:rPr lang="en-US" dirty="0"/>
              <a:t> k =&gt; v </a:t>
            </a:r>
            <a:r>
              <a:rPr lang="en-US" dirty="0">
                <a:solidFill>
                  <a:srgbClr val="999999"/>
                </a:solidFill>
                <a:effectLst/>
                <a:latin typeface="Open Sans" panose="020B0606030504020204" pitchFamily="34" charset="0"/>
              </a:rPr>
              <a:t>}</a:t>
            </a:r>
            <a:r>
              <a:rPr lang="en-US" dirty="0"/>
              <a:t> </a:t>
            </a:r>
          </a:p>
          <a:p>
            <a:r>
              <a:rPr lang="en-US" dirty="0"/>
              <a:t>	</a:t>
            </a:r>
            <a:r>
              <a:rPr lang="en-US" dirty="0" err="1"/>
              <a:t>subnet_id</a:t>
            </a:r>
            <a:r>
              <a:rPr lang="en-US" dirty="0"/>
              <a:t> = </a:t>
            </a:r>
            <a:r>
              <a:rPr lang="en-US" dirty="0" err="1"/>
              <a:t>each.value.id</a:t>
            </a:r>
            <a:r>
              <a:rPr lang="en-US" dirty="0"/>
              <a:t> </a:t>
            </a:r>
          </a:p>
          <a:p>
            <a:r>
              <a:rPr lang="en-US" dirty="0"/>
              <a:t>	</a:t>
            </a:r>
            <a:r>
              <a:rPr lang="en-US" dirty="0" err="1"/>
              <a:t>route_table_id</a:t>
            </a:r>
            <a:r>
              <a:rPr lang="en-US" dirty="0"/>
              <a:t> = </a:t>
            </a:r>
            <a:r>
              <a:rPr lang="en-US" dirty="0" err="1"/>
              <a:t>aws_route_table.public.id</a:t>
            </a:r>
            <a:r>
              <a:rPr lang="en-US" dirty="0"/>
              <a:t> </a:t>
            </a:r>
          </a:p>
          <a:p>
            <a:r>
              <a:rPr lang="en-US" dirty="0">
                <a:solidFill>
                  <a:srgbClr val="999999"/>
                </a:solidFill>
                <a:effectLst/>
                <a:latin typeface="Open Sans" panose="020B0606030504020204" pitchFamily="34" charset="0"/>
              </a:rPr>
              <a:t>}</a:t>
            </a:r>
            <a:endParaRPr lang="en-VN" dirty="0"/>
          </a:p>
        </p:txBody>
      </p:sp>
    </p:spTree>
    <p:extLst>
      <p:ext uri="{BB962C8B-B14F-4D97-AF65-F5344CB8AC3E}">
        <p14:creationId xmlns:p14="http://schemas.microsoft.com/office/powerpoint/2010/main" val="216847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68A55357-13B4-7418-D17D-737990C6D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50" y="188347"/>
            <a:ext cx="10017125" cy="662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08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6146" name="Picture 2" descr="image">
            <a:extLst>
              <a:ext uri="{FF2B5EF4-FFF2-40B4-BE49-F238E27FC236}">
                <a16:creationId xmlns:a16="http://schemas.microsoft.com/office/drawing/2014/main" id="{AEE2D638-F926-D378-63CD-1F0C8228A7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04689" y="1146413"/>
            <a:ext cx="6809567" cy="469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87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CF556-251C-E973-52B9-CCC1F78DD516}"/>
              </a:ext>
            </a:extLst>
          </p:cNvPr>
          <p:cNvSpPr txBox="1"/>
          <p:nvPr/>
        </p:nvSpPr>
        <p:spPr>
          <a:xfrm>
            <a:off x="1789043" y="1007165"/>
            <a:ext cx="4922053" cy="369332"/>
          </a:xfrm>
          <a:prstGeom prst="rect">
            <a:avLst/>
          </a:prstGeom>
          <a:noFill/>
        </p:spPr>
        <p:txBody>
          <a:bodyPr wrap="none" rtlCol="0">
            <a:spAutoFit/>
          </a:bodyPr>
          <a:lstStyle/>
          <a:p>
            <a:r>
              <a:rPr lang="en-VN" dirty="0"/>
              <a:t>We use </a:t>
            </a:r>
            <a:r>
              <a:rPr lang="en-US" b="0" i="0" dirty="0" err="1">
                <a:effectLst/>
              </a:rPr>
              <a:t>aws_nat_gateway</a:t>
            </a:r>
            <a:r>
              <a:rPr lang="en-US" b="0" i="0" dirty="0">
                <a:effectLst/>
              </a:rPr>
              <a:t> resource to create NAT.</a:t>
            </a:r>
            <a:endParaRPr lang="en-VN" dirty="0"/>
          </a:p>
        </p:txBody>
      </p:sp>
      <p:sp>
        <p:nvSpPr>
          <p:cNvPr id="3" name="TextBox 2">
            <a:extLst>
              <a:ext uri="{FF2B5EF4-FFF2-40B4-BE49-F238E27FC236}">
                <a16:creationId xmlns:a16="http://schemas.microsoft.com/office/drawing/2014/main" id="{6181F721-0BB6-91E0-1935-1B272DB8F6E8}"/>
              </a:ext>
            </a:extLst>
          </p:cNvPr>
          <p:cNvSpPr txBox="1"/>
          <p:nvPr/>
        </p:nvSpPr>
        <p:spPr>
          <a:xfrm>
            <a:off x="1868557" y="1895061"/>
            <a:ext cx="4834850" cy="2862322"/>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aws_eip</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nat</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vpc</a:t>
            </a:r>
            <a:r>
              <a:rPr lang="en-US" dirty="0"/>
              <a:t> = </a:t>
            </a:r>
            <a:r>
              <a:rPr lang="en-US" dirty="0">
                <a:solidFill>
                  <a:srgbClr val="990055"/>
                </a:solidFill>
                <a:effectLst/>
                <a:latin typeface="Open Sans" panose="020B0606030504020204" pitchFamily="34" charset="0"/>
              </a:rPr>
              <a:t>true</a:t>
            </a:r>
            <a:r>
              <a:rPr lang="en-US" dirty="0"/>
              <a:t> </a:t>
            </a:r>
          </a:p>
          <a:p>
            <a:r>
              <a:rPr lang="en-US" dirty="0">
                <a:solidFill>
                  <a:srgbClr val="999999"/>
                </a:solidFill>
                <a:effectLst/>
                <a:latin typeface="Open Sans" panose="020B0606030504020204" pitchFamily="34" charset="0"/>
              </a:rPr>
              <a:t>}</a:t>
            </a:r>
            <a:r>
              <a:rPr lang="en-US" dirty="0"/>
              <a:t> </a:t>
            </a:r>
          </a:p>
          <a:p>
            <a:endParaRPr lang="en-US" dirty="0"/>
          </a:p>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aws_nat_gateway</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"public"</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depends_on</a:t>
            </a:r>
            <a:r>
              <a:rPr lang="en-US" dirty="0"/>
              <a:t> = </a:t>
            </a:r>
            <a:r>
              <a:rPr lang="en-US" dirty="0">
                <a:solidFill>
                  <a:srgbClr val="999999"/>
                </a:solidFill>
                <a:effectLst/>
                <a:latin typeface="Open Sans" panose="020B0606030504020204" pitchFamily="34" charset="0"/>
              </a:rPr>
              <a:t>[</a:t>
            </a:r>
            <a:r>
              <a:rPr lang="en-US" dirty="0" err="1"/>
              <a:t>aws_internet_gateway.ig</a:t>
            </a:r>
            <a:r>
              <a:rPr lang="en-US" dirty="0">
                <a:solidFill>
                  <a:srgbClr val="999999"/>
                </a:solidFill>
                <a:effectLst/>
                <a:latin typeface="Open Sans" panose="020B0606030504020204" pitchFamily="34" charset="0"/>
              </a:rPr>
              <a:t>]</a:t>
            </a:r>
            <a:r>
              <a:rPr lang="en-US" dirty="0"/>
              <a:t> </a:t>
            </a:r>
          </a:p>
          <a:p>
            <a:r>
              <a:rPr lang="en-US" dirty="0"/>
              <a:t>	</a:t>
            </a:r>
            <a:r>
              <a:rPr lang="en-US" dirty="0" err="1"/>
              <a:t>allocation_id</a:t>
            </a:r>
            <a:r>
              <a:rPr lang="en-US" dirty="0"/>
              <a:t> = </a:t>
            </a:r>
            <a:r>
              <a:rPr lang="en-US" dirty="0" err="1"/>
              <a:t>aws_eip.nat.id</a:t>
            </a:r>
            <a:r>
              <a:rPr lang="en-US" dirty="0"/>
              <a:t> </a:t>
            </a:r>
          </a:p>
          <a:p>
            <a:r>
              <a:rPr lang="en-US" dirty="0"/>
              <a:t>	</a:t>
            </a:r>
            <a:r>
              <a:rPr lang="en-US" dirty="0" err="1"/>
              <a:t>subnet_id</a:t>
            </a:r>
            <a:r>
              <a:rPr lang="en-US" dirty="0"/>
              <a:t> = </a:t>
            </a:r>
            <a:r>
              <a:rPr lang="en-US" dirty="0" err="1"/>
              <a:t>aws_subnet.public_subnet</a:t>
            </a:r>
            <a:r>
              <a:rPr lang="en-US" dirty="0">
                <a:solidFill>
                  <a:srgbClr val="999999"/>
                </a:solidFill>
                <a:effectLst/>
                <a:latin typeface="Open Sans" panose="020B0606030504020204" pitchFamily="34" charset="0"/>
              </a:rPr>
              <a:t>[</a:t>
            </a:r>
            <a:r>
              <a:rPr lang="en-US" dirty="0">
                <a:solidFill>
                  <a:srgbClr val="990055"/>
                </a:solidFill>
                <a:effectLst/>
                <a:latin typeface="Open Sans" panose="020B0606030504020204" pitchFamily="34" charset="0"/>
              </a:rPr>
              <a:t>0</a:t>
            </a:r>
            <a:r>
              <a:rPr lang="en-US" dirty="0">
                <a:solidFill>
                  <a:srgbClr val="999999"/>
                </a:solidFill>
                <a:effectLst/>
                <a:latin typeface="Open Sans" panose="020B0606030504020204" pitchFamily="34" charset="0"/>
              </a:rPr>
              <a:t>]</a:t>
            </a:r>
            <a:r>
              <a:rPr lang="en-US" dirty="0"/>
              <a:t>.id </a:t>
            </a:r>
          </a:p>
          <a:p>
            <a:r>
              <a:rPr lang="en-US" dirty="0"/>
              <a:t>	tags = </a:t>
            </a:r>
            <a:r>
              <a:rPr lang="en-US" dirty="0">
                <a:solidFill>
                  <a:srgbClr val="999999"/>
                </a:solidFill>
                <a:effectLst/>
                <a:latin typeface="Open Sans" panose="020B0606030504020204" pitchFamily="34" charset="0"/>
              </a:rPr>
              <a:t>{</a:t>
            </a:r>
            <a:r>
              <a:rPr lang="en-US" dirty="0"/>
              <a:t> Name = </a:t>
            </a:r>
            <a:r>
              <a:rPr lang="en-US" dirty="0">
                <a:solidFill>
                  <a:srgbClr val="669900"/>
                </a:solidFill>
                <a:effectLst/>
                <a:latin typeface="Open Sans" panose="020B0606030504020204" pitchFamily="34" charset="0"/>
              </a:rPr>
              <a:t>"Public NAT"</a:t>
            </a:r>
            <a:r>
              <a:rPr lang="en-US" dirty="0"/>
              <a:t> </a:t>
            </a:r>
            <a:r>
              <a:rPr lang="en-US" dirty="0">
                <a:solidFill>
                  <a:srgbClr val="999999"/>
                </a:solidFill>
                <a:effectLst/>
                <a:latin typeface="Open Sans" panose="020B0606030504020204" pitchFamily="34" charset="0"/>
              </a:rPr>
              <a:t>}</a:t>
            </a:r>
            <a:r>
              <a:rPr lang="en-US" dirty="0"/>
              <a:t> </a:t>
            </a:r>
          </a:p>
          <a:p>
            <a:r>
              <a:rPr lang="en-US" dirty="0">
                <a:solidFill>
                  <a:srgbClr val="999999"/>
                </a:solidFill>
                <a:effectLst/>
                <a:latin typeface="Open Sans" panose="020B0606030504020204" pitchFamily="34" charset="0"/>
              </a:rPr>
              <a:t>}</a:t>
            </a:r>
            <a:endParaRPr lang="en-VN" dirty="0"/>
          </a:p>
        </p:txBody>
      </p:sp>
      <p:cxnSp>
        <p:nvCxnSpPr>
          <p:cNvPr id="5" name="Straight Arrow Connector 4">
            <a:extLst>
              <a:ext uri="{FF2B5EF4-FFF2-40B4-BE49-F238E27FC236}">
                <a16:creationId xmlns:a16="http://schemas.microsoft.com/office/drawing/2014/main" id="{67730809-57A1-5115-71F5-B877AE44901F}"/>
              </a:ext>
            </a:extLst>
          </p:cNvPr>
          <p:cNvCxnSpPr>
            <a:cxnSpLocks/>
          </p:cNvCxnSpPr>
          <p:nvPr/>
        </p:nvCxnSpPr>
        <p:spPr>
          <a:xfrm flipH="1">
            <a:off x="5259024" y="1553058"/>
            <a:ext cx="2888765" cy="684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02D0C37-2E07-7FBF-C504-1B07FD23D25B}"/>
              </a:ext>
            </a:extLst>
          </p:cNvPr>
          <p:cNvSpPr txBox="1"/>
          <p:nvPr/>
        </p:nvSpPr>
        <p:spPr>
          <a:xfrm>
            <a:off x="8274050" y="1416253"/>
            <a:ext cx="3069174" cy="369332"/>
          </a:xfrm>
          <a:prstGeom prst="rect">
            <a:avLst/>
          </a:prstGeom>
          <a:noFill/>
        </p:spPr>
        <p:txBody>
          <a:bodyPr wrap="none" rtlCol="0">
            <a:spAutoFit/>
          </a:bodyPr>
          <a:lstStyle/>
          <a:p>
            <a:r>
              <a:rPr lang="en-US" b="0" i="0" dirty="0">
                <a:solidFill>
                  <a:srgbClr val="1F2124"/>
                </a:solidFill>
                <a:effectLst/>
                <a:latin typeface="-apple-system"/>
              </a:rPr>
              <a:t>Provides an Elastic IP resource.</a:t>
            </a:r>
            <a:endParaRPr lang="en-VN" dirty="0"/>
          </a:p>
        </p:txBody>
      </p:sp>
    </p:spTree>
    <p:extLst>
      <p:ext uri="{BB962C8B-B14F-4D97-AF65-F5344CB8AC3E}">
        <p14:creationId xmlns:p14="http://schemas.microsoft.com/office/powerpoint/2010/main" val="184921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C61B7-EBD8-D092-F41C-D9DB849B7AF7}"/>
              </a:ext>
            </a:extLst>
          </p:cNvPr>
          <p:cNvSpPr txBox="1"/>
          <p:nvPr/>
        </p:nvSpPr>
        <p:spPr>
          <a:xfrm>
            <a:off x="1722783" y="768626"/>
            <a:ext cx="5427511" cy="369332"/>
          </a:xfrm>
          <a:prstGeom prst="rect">
            <a:avLst/>
          </a:prstGeom>
          <a:noFill/>
        </p:spPr>
        <p:txBody>
          <a:bodyPr wrap="none" rtlCol="0">
            <a:spAutoFit/>
          </a:bodyPr>
          <a:lstStyle/>
          <a:p>
            <a:r>
              <a:rPr lang="en-VN" dirty="0"/>
              <a:t>Next, we </a:t>
            </a:r>
            <a:r>
              <a:rPr lang="en-US" b="0" i="0" dirty="0">
                <a:effectLst/>
              </a:rPr>
              <a:t>create Private Route Table and add NAT for it.</a:t>
            </a:r>
            <a:endParaRPr lang="en-VN" dirty="0"/>
          </a:p>
        </p:txBody>
      </p:sp>
      <p:sp>
        <p:nvSpPr>
          <p:cNvPr id="3" name="TextBox 2">
            <a:extLst>
              <a:ext uri="{FF2B5EF4-FFF2-40B4-BE49-F238E27FC236}">
                <a16:creationId xmlns:a16="http://schemas.microsoft.com/office/drawing/2014/main" id="{857341C4-215D-833F-5FD8-0B003090AC95}"/>
              </a:ext>
            </a:extLst>
          </p:cNvPr>
          <p:cNvSpPr txBox="1"/>
          <p:nvPr/>
        </p:nvSpPr>
        <p:spPr>
          <a:xfrm>
            <a:off x="2319130" y="1736035"/>
            <a:ext cx="5048883" cy="2585323"/>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aws_route_table</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"private"</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vpc_id</a:t>
            </a:r>
            <a:r>
              <a:rPr lang="en-US" dirty="0"/>
              <a:t> = </a:t>
            </a:r>
            <a:r>
              <a:rPr lang="en-US" dirty="0" err="1"/>
              <a:t>aws_vpc.vpc.id</a:t>
            </a:r>
            <a:r>
              <a:rPr lang="en-US" dirty="0"/>
              <a:t> </a:t>
            </a:r>
          </a:p>
          <a:p>
            <a:endParaRPr lang="en-US" dirty="0"/>
          </a:p>
          <a:p>
            <a:r>
              <a:rPr lang="en-US" dirty="0"/>
              <a:t>	route </a:t>
            </a:r>
            <a:r>
              <a:rPr lang="en-US" dirty="0">
                <a:solidFill>
                  <a:srgbClr val="999999"/>
                </a:solidFill>
                <a:effectLst/>
                <a:latin typeface="Open Sans" panose="020B0606030504020204" pitchFamily="34" charset="0"/>
              </a:rPr>
              <a:t>{</a:t>
            </a:r>
            <a:r>
              <a:rPr lang="en-US" dirty="0"/>
              <a:t> </a:t>
            </a:r>
          </a:p>
          <a:p>
            <a:r>
              <a:rPr lang="en-US" dirty="0"/>
              <a:t>		</a:t>
            </a:r>
            <a:r>
              <a:rPr lang="en-US" dirty="0" err="1"/>
              <a:t>cidr_block</a:t>
            </a:r>
            <a:r>
              <a:rPr lang="en-US" dirty="0"/>
              <a:t> = </a:t>
            </a:r>
            <a:r>
              <a:rPr lang="en-US" dirty="0">
                <a:solidFill>
                  <a:srgbClr val="669900"/>
                </a:solidFill>
                <a:effectLst/>
                <a:latin typeface="Open Sans" panose="020B0606030504020204" pitchFamily="34" charset="0"/>
              </a:rPr>
              <a:t>"0.0.0.0/0"</a:t>
            </a:r>
            <a:r>
              <a:rPr lang="en-US" dirty="0"/>
              <a:t> </a:t>
            </a:r>
          </a:p>
          <a:p>
            <a:r>
              <a:rPr lang="en-US" dirty="0"/>
              <a:t>		</a:t>
            </a:r>
            <a:r>
              <a:rPr lang="en-US" dirty="0" err="1"/>
              <a:t>gateway_id</a:t>
            </a:r>
            <a:r>
              <a:rPr lang="en-US" dirty="0"/>
              <a:t> = </a:t>
            </a:r>
            <a:r>
              <a:rPr lang="en-US" dirty="0" err="1"/>
              <a:t>aws_nat_gateway.public.id</a:t>
            </a:r>
            <a:r>
              <a:rPr lang="en-US" dirty="0"/>
              <a:t> </a:t>
            </a:r>
            <a:r>
              <a:rPr lang="en-US" dirty="0">
                <a:solidFill>
                  <a:srgbClr val="999999"/>
                </a:solidFill>
                <a:effectLst/>
                <a:latin typeface="Open Sans" panose="020B0606030504020204" pitchFamily="34" charset="0"/>
              </a:rPr>
              <a:t>}</a:t>
            </a:r>
            <a:r>
              <a:rPr lang="en-US" dirty="0"/>
              <a:t> </a:t>
            </a:r>
          </a:p>
          <a:p>
            <a:endParaRPr lang="en-US" dirty="0"/>
          </a:p>
          <a:p>
            <a:r>
              <a:rPr lang="en-US" dirty="0"/>
              <a:t>	tags = </a:t>
            </a:r>
            <a:r>
              <a:rPr lang="en-US" dirty="0">
                <a:solidFill>
                  <a:srgbClr val="999999"/>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"Name"</a:t>
            </a:r>
            <a:r>
              <a:rPr lang="en-US" dirty="0"/>
              <a:t> = </a:t>
            </a:r>
            <a:r>
              <a:rPr lang="en-US" dirty="0">
                <a:solidFill>
                  <a:srgbClr val="669900"/>
                </a:solidFill>
                <a:effectLst/>
                <a:latin typeface="Open Sans" panose="020B0606030504020204" pitchFamily="34" charset="0"/>
              </a:rPr>
              <a:t>"private"</a:t>
            </a:r>
            <a:r>
              <a:rPr lang="en-US" dirty="0"/>
              <a:t> </a:t>
            </a:r>
            <a:r>
              <a:rPr lang="en-US" dirty="0">
                <a:solidFill>
                  <a:srgbClr val="999999"/>
                </a:solidFill>
                <a:effectLst/>
                <a:latin typeface="Open Sans" panose="020B0606030504020204" pitchFamily="34" charset="0"/>
              </a:rPr>
              <a:t>}</a:t>
            </a:r>
          </a:p>
          <a:p>
            <a:r>
              <a:rPr lang="en-US" dirty="0"/>
              <a:t> </a:t>
            </a:r>
            <a:r>
              <a:rPr lang="en-US" dirty="0">
                <a:solidFill>
                  <a:srgbClr val="999999"/>
                </a:solidFill>
                <a:effectLst/>
                <a:latin typeface="Open Sans" panose="020B0606030504020204" pitchFamily="34" charset="0"/>
              </a:rPr>
              <a:t>}</a:t>
            </a:r>
            <a:endParaRPr lang="en-VN" dirty="0"/>
          </a:p>
        </p:txBody>
      </p:sp>
    </p:spTree>
    <p:extLst>
      <p:ext uri="{BB962C8B-B14F-4D97-AF65-F5344CB8AC3E}">
        <p14:creationId xmlns:p14="http://schemas.microsoft.com/office/powerpoint/2010/main" val="2640518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07059-12D7-217A-5E24-501CF87EC215}"/>
              </a:ext>
            </a:extLst>
          </p:cNvPr>
          <p:cNvSpPr txBox="1"/>
          <p:nvPr/>
        </p:nvSpPr>
        <p:spPr>
          <a:xfrm>
            <a:off x="1797050" y="298450"/>
            <a:ext cx="3754554" cy="646331"/>
          </a:xfrm>
          <a:prstGeom prst="rect">
            <a:avLst/>
          </a:prstGeom>
          <a:noFill/>
        </p:spPr>
        <p:txBody>
          <a:bodyPr wrap="none" rtlCol="0">
            <a:spAutoFit/>
          </a:bodyPr>
          <a:lstStyle/>
          <a:p>
            <a:br>
              <a:rPr lang="en-US" dirty="0"/>
            </a:br>
            <a:r>
              <a:rPr lang="en-US" b="0" i="0" dirty="0">
                <a:effectLst/>
              </a:rPr>
              <a:t>Assign Route Table to Private Subnets.</a:t>
            </a:r>
            <a:endParaRPr lang="en-VN" dirty="0"/>
          </a:p>
        </p:txBody>
      </p:sp>
      <p:sp>
        <p:nvSpPr>
          <p:cNvPr id="3" name="TextBox 2">
            <a:extLst>
              <a:ext uri="{FF2B5EF4-FFF2-40B4-BE49-F238E27FC236}">
                <a16:creationId xmlns:a16="http://schemas.microsoft.com/office/drawing/2014/main" id="{557CF92B-CDB5-1889-7532-6BB3C6D8EB3D}"/>
              </a:ext>
            </a:extLst>
          </p:cNvPr>
          <p:cNvSpPr txBox="1"/>
          <p:nvPr/>
        </p:nvSpPr>
        <p:spPr>
          <a:xfrm>
            <a:off x="2101850" y="1365250"/>
            <a:ext cx="7207999" cy="1200329"/>
          </a:xfrm>
          <a:prstGeom prst="rect">
            <a:avLst/>
          </a:prstGeom>
          <a:noFill/>
        </p:spPr>
        <p:txBody>
          <a:bodyPr wrap="none" rtlCol="0">
            <a:spAutoFit/>
          </a:bodyPr>
          <a:lstStyle/>
          <a:p>
            <a:r>
              <a:rPr lang="en-US" dirty="0"/>
              <a:t>resource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aws_route_table_association</a:t>
            </a:r>
            <a:r>
              <a:rPr lang="en-US" dirty="0">
                <a:solidFill>
                  <a:srgbClr val="669900"/>
                </a:solidFill>
                <a:effectLst/>
                <a:latin typeface="Open Sans" panose="020B0606030504020204" pitchFamily="34" charset="0"/>
              </a:rPr>
              <a:t>"</a:t>
            </a:r>
            <a:r>
              <a:rPr lang="en-US" dirty="0"/>
              <a:t> </a:t>
            </a:r>
            <a:r>
              <a:rPr lang="en-US" dirty="0">
                <a:solidFill>
                  <a:srgbClr val="669900"/>
                </a:solidFill>
                <a:effectLst/>
                <a:latin typeface="Open Sans" panose="020B0606030504020204" pitchFamily="34" charset="0"/>
              </a:rPr>
              <a:t>"</a:t>
            </a:r>
            <a:r>
              <a:rPr lang="en-US" dirty="0" err="1">
                <a:solidFill>
                  <a:srgbClr val="669900"/>
                </a:solidFill>
                <a:effectLst/>
                <a:latin typeface="Open Sans" panose="020B0606030504020204" pitchFamily="34" charset="0"/>
              </a:rPr>
              <a:t>public_private</a:t>
            </a:r>
            <a:r>
              <a:rPr lang="en-US" dirty="0">
                <a:solidFill>
                  <a:srgbClr val="669900"/>
                </a:solidFill>
                <a:effectLst/>
                <a:latin typeface="Open Sans" panose="020B0606030504020204" pitchFamily="34" charset="0"/>
              </a:rPr>
              <a:t>"</a:t>
            </a:r>
            <a:r>
              <a:rPr lang="en-US" dirty="0"/>
              <a:t> </a:t>
            </a:r>
            <a:r>
              <a:rPr lang="en-US" dirty="0">
                <a:solidFill>
                  <a:srgbClr val="999999"/>
                </a:solidFill>
                <a:effectLst/>
                <a:latin typeface="Open Sans" panose="020B0606030504020204" pitchFamily="34" charset="0"/>
              </a:rPr>
              <a:t>{</a:t>
            </a:r>
            <a:r>
              <a:rPr lang="en-US" dirty="0"/>
              <a:t> </a:t>
            </a:r>
          </a:p>
          <a:p>
            <a:r>
              <a:rPr lang="en-US" dirty="0"/>
              <a:t>	</a:t>
            </a:r>
            <a:r>
              <a:rPr lang="en-US" dirty="0" err="1"/>
              <a:t>for_each</a:t>
            </a:r>
            <a:r>
              <a:rPr lang="en-US" dirty="0"/>
              <a:t> = </a:t>
            </a:r>
            <a:r>
              <a:rPr lang="en-US" dirty="0">
                <a:solidFill>
                  <a:srgbClr val="999999"/>
                </a:solidFill>
                <a:effectLst/>
                <a:latin typeface="Open Sans" panose="020B0606030504020204" pitchFamily="34" charset="0"/>
              </a:rPr>
              <a:t>{</a:t>
            </a:r>
            <a:r>
              <a:rPr lang="en-US" dirty="0"/>
              <a:t> for k</a:t>
            </a:r>
            <a:r>
              <a:rPr lang="en-US" dirty="0">
                <a:solidFill>
                  <a:srgbClr val="999999"/>
                </a:solidFill>
                <a:effectLst/>
                <a:latin typeface="Open Sans" panose="020B0606030504020204" pitchFamily="34" charset="0"/>
              </a:rPr>
              <a:t>,</a:t>
            </a:r>
            <a:r>
              <a:rPr lang="en-US" dirty="0"/>
              <a:t> v in </a:t>
            </a:r>
            <a:r>
              <a:rPr lang="en-US" dirty="0" err="1"/>
              <a:t>aws_subnet.private_subnet</a:t>
            </a:r>
            <a:r>
              <a:rPr lang="en-US" dirty="0"/>
              <a:t> </a:t>
            </a:r>
            <a:r>
              <a:rPr lang="en-US" dirty="0">
                <a:solidFill>
                  <a:srgbClr val="9A6E3A"/>
                </a:solidFill>
                <a:effectLst/>
                <a:latin typeface="Open Sans" panose="020B0606030504020204" pitchFamily="34" charset="0"/>
              </a:rPr>
              <a:t>:</a:t>
            </a:r>
            <a:r>
              <a:rPr lang="en-US" dirty="0"/>
              <a:t> k =&gt; v </a:t>
            </a:r>
            <a:r>
              <a:rPr lang="en-US" dirty="0">
                <a:solidFill>
                  <a:srgbClr val="999999"/>
                </a:solidFill>
                <a:effectLst/>
                <a:latin typeface="Open Sans" panose="020B0606030504020204" pitchFamily="34" charset="0"/>
              </a:rPr>
              <a:t>}</a:t>
            </a:r>
            <a:r>
              <a:rPr lang="en-US" dirty="0"/>
              <a:t> </a:t>
            </a:r>
          </a:p>
          <a:p>
            <a:r>
              <a:rPr lang="en-US" dirty="0"/>
              <a:t>	</a:t>
            </a:r>
            <a:r>
              <a:rPr lang="en-US" dirty="0" err="1"/>
              <a:t>subnet_id</a:t>
            </a:r>
            <a:r>
              <a:rPr lang="en-US" dirty="0"/>
              <a:t> = </a:t>
            </a:r>
            <a:r>
              <a:rPr lang="en-US" dirty="0" err="1"/>
              <a:t>each.value.id</a:t>
            </a:r>
            <a:r>
              <a:rPr lang="en-US" dirty="0"/>
              <a:t> </a:t>
            </a:r>
            <a:r>
              <a:rPr lang="en-US" dirty="0" err="1"/>
              <a:t>route_table_id</a:t>
            </a:r>
            <a:r>
              <a:rPr lang="en-US" dirty="0"/>
              <a:t> = </a:t>
            </a:r>
            <a:r>
              <a:rPr lang="en-US" dirty="0" err="1"/>
              <a:t>aws_route_table.private.id</a:t>
            </a:r>
            <a:endParaRPr lang="en-US" dirty="0"/>
          </a:p>
          <a:p>
            <a:r>
              <a:rPr lang="en-US" dirty="0">
                <a:solidFill>
                  <a:srgbClr val="999999"/>
                </a:solidFill>
                <a:effectLst/>
                <a:latin typeface="Open Sans" panose="020B0606030504020204" pitchFamily="34" charset="0"/>
              </a:rPr>
              <a:t>}</a:t>
            </a:r>
            <a:endParaRPr lang="en-VN" dirty="0"/>
          </a:p>
        </p:txBody>
      </p:sp>
    </p:spTree>
    <p:extLst>
      <p:ext uri="{BB962C8B-B14F-4D97-AF65-F5344CB8AC3E}">
        <p14:creationId xmlns:p14="http://schemas.microsoft.com/office/powerpoint/2010/main" val="417649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58405" y="298450"/>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990131" y="3175684"/>
            <a:ext cx="8236615" cy="646331"/>
          </a:xfrm>
          <a:prstGeom prst="rect">
            <a:avLst/>
          </a:prstGeom>
          <a:noFill/>
        </p:spPr>
        <p:txBody>
          <a:bodyPr wrap="square">
            <a:spAutoFit/>
          </a:bodyPr>
          <a:lstStyle/>
          <a:p>
            <a:pPr algn="l"/>
            <a:r>
              <a:rPr lang="en-US" sz="3600" b="1" i="0" dirty="0">
                <a:effectLst/>
                <a:latin typeface="sohne"/>
              </a:rPr>
              <a:t>Time Apply everything </a:t>
            </a:r>
            <a:r>
              <a:rPr lang="en-US" sz="3600" b="1" i="0" dirty="0">
                <a:effectLst/>
                <a:latin typeface="sohne"/>
                <a:sym typeface="Wingdings" pitchFamily="2" charset="2"/>
              </a:rPr>
              <a:t></a:t>
            </a:r>
            <a:endParaRPr lang="en-US" sz="3600" b="1" i="0" dirty="0">
              <a:effectLst/>
              <a:latin typeface="sohne"/>
            </a:endParaRPr>
          </a:p>
        </p:txBody>
      </p:sp>
    </p:spTree>
    <p:extLst>
      <p:ext uri="{BB962C8B-B14F-4D97-AF65-F5344CB8AC3E}">
        <p14:creationId xmlns:p14="http://schemas.microsoft.com/office/powerpoint/2010/main" val="33519410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3" name="Rectangle 12">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83B8753D-8003-F6EB-5D49-F66FE595DBF7}"/>
              </a:ext>
            </a:extLst>
          </p:cNvPr>
          <p:cNvSpPr txBox="1"/>
          <p:nvPr/>
        </p:nvSpPr>
        <p:spPr>
          <a:xfrm>
            <a:off x="1354149" y="2660650"/>
            <a:ext cx="3949599" cy="402112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2800" dirty="0">
                <a:solidFill>
                  <a:schemeClr val="tx1">
                    <a:lumMod val="65000"/>
                    <a:lumOff val="35000"/>
                  </a:schemeClr>
                </a:solidFill>
              </a:rPr>
              <a:t>Running terraform apply</a:t>
            </a:r>
          </a:p>
        </p:txBody>
      </p:sp>
      <p:pic>
        <p:nvPicPr>
          <p:cNvPr id="6" name="Picture 5" descr="A screenshot of a computer program&#10;&#10;Description automatically generated">
            <a:extLst>
              <a:ext uri="{FF2B5EF4-FFF2-40B4-BE49-F238E27FC236}">
                <a16:creationId xmlns:a16="http://schemas.microsoft.com/office/drawing/2014/main" id="{F5A2E3FE-4A5D-BC6F-4973-9C91ED885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8429" y="658248"/>
            <a:ext cx="5665188" cy="5707999"/>
          </a:xfrm>
          <a:prstGeom prst="rect">
            <a:avLst/>
          </a:prstGeom>
        </p:spPr>
      </p:pic>
    </p:spTree>
    <p:extLst>
      <p:ext uri="{BB962C8B-B14F-4D97-AF65-F5344CB8AC3E}">
        <p14:creationId xmlns:p14="http://schemas.microsoft.com/office/powerpoint/2010/main" val="137636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alpha val="91382"/>
          </a:schemeClr>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0" name="Rectangle 2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5">
            <a:extLst>
              <a:ext uri="{FF2B5EF4-FFF2-40B4-BE49-F238E27FC236}">
                <a16:creationId xmlns:a16="http://schemas.microsoft.com/office/drawing/2014/main" id="{28FFBEEC-E1D5-4133-8566-2A59DDB17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30874" y="0"/>
            <a:ext cx="7702426"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5784165" y="970780"/>
            <a:ext cx="5991984" cy="474910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9000" b="1" cap="all" spc="800" dirty="0">
                <a:solidFill>
                  <a:srgbClr val="2A1A00"/>
                </a:solidFill>
                <a:latin typeface="+mj-lt"/>
                <a:ea typeface="+mj-ea"/>
                <a:cs typeface="+mj-cs"/>
              </a:rPr>
              <a:t>Clean up </a:t>
            </a:r>
            <a:endParaRPr lang="en-US" sz="9000" b="1" i="0" cap="all" spc="800" dirty="0">
              <a:solidFill>
                <a:srgbClr val="2A1A00"/>
              </a:solidFill>
              <a:effectLst/>
              <a:latin typeface="+mj-lt"/>
              <a:ea typeface="+mj-ea"/>
              <a:cs typeface="+mj-cs"/>
            </a:endParaRPr>
          </a:p>
        </p:txBody>
      </p:sp>
      <p:sp>
        <p:nvSpPr>
          <p:cNvPr id="42" name="Freeform 14">
            <a:extLst>
              <a:ext uri="{FF2B5EF4-FFF2-40B4-BE49-F238E27FC236}">
                <a16:creationId xmlns:a16="http://schemas.microsoft.com/office/drawing/2014/main" id="{E8EFDFFA-99D1-4010-8BB3-F3C338EC0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387068" cy="69977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19" name="Graphic 18" descr="Mop and bucket">
            <a:extLst>
              <a:ext uri="{FF2B5EF4-FFF2-40B4-BE49-F238E27FC236}">
                <a16:creationId xmlns:a16="http://schemas.microsoft.com/office/drawing/2014/main" id="{A2FED95E-233B-EFA4-E2EE-E0603F85D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963" y="1463514"/>
            <a:ext cx="4074668" cy="4074668"/>
          </a:xfrm>
          <a:prstGeom prst="rect">
            <a:avLst/>
          </a:prstGeom>
        </p:spPr>
      </p:pic>
      <p:sp>
        <p:nvSpPr>
          <p:cNvPr id="2" name="TextBox 1">
            <a:extLst>
              <a:ext uri="{FF2B5EF4-FFF2-40B4-BE49-F238E27FC236}">
                <a16:creationId xmlns:a16="http://schemas.microsoft.com/office/drawing/2014/main" id="{08FD8C93-A094-7DCC-5083-5639C87A3459}"/>
              </a:ext>
            </a:extLst>
          </p:cNvPr>
          <p:cNvSpPr txBox="1"/>
          <p:nvPr/>
        </p:nvSpPr>
        <p:spPr>
          <a:xfrm>
            <a:off x="1258405" y="83727"/>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3" name="TextBox 2">
            <a:extLst>
              <a:ext uri="{FF2B5EF4-FFF2-40B4-BE49-F238E27FC236}">
                <a16:creationId xmlns:a16="http://schemas.microsoft.com/office/drawing/2014/main" id="{5CD5F557-5A6A-A32C-C13E-540736A396A1}"/>
              </a:ext>
            </a:extLst>
          </p:cNvPr>
          <p:cNvSpPr txBox="1"/>
          <p:nvPr/>
        </p:nvSpPr>
        <p:spPr>
          <a:xfrm>
            <a:off x="5001658" y="3822853"/>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653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4" name="Rectangle 10">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EC9655A-E424-8A92-F498-909F22E89907}"/>
              </a:ext>
            </a:extLst>
          </p:cNvPr>
          <p:cNvSpPr txBox="1"/>
          <p:nvPr/>
        </p:nvSpPr>
        <p:spPr>
          <a:xfrm>
            <a:off x="1276451" y="2332567"/>
            <a:ext cx="3451312" cy="402112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b="0" i="0">
                <a:solidFill>
                  <a:schemeClr val="tx1">
                    <a:lumMod val="65000"/>
                    <a:lumOff val="35000"/>
                  </a:schemeClr>
                </a:solidFill>
                <a:effectLst/>
              </a:rPr>
              <a:t>Because AWS resources usually cost money, we might want to remove them after we’re done </a:t>
            </a:r>
          </a:p>
          <a:p>
            <a:pPr indent="-228600" defTabSz="914400">
              <a:lnSpc>
                <a:spcPct val="110000"/>
              </a:lnSpc>
              <a:spcBef>
                <a:spcPts val="700"/>
              </a:spcBef>
              <a:buClr>
                <a:schemeClr val="tx2"/>
              </a:buClr>
            </a:pPr>
            <a:r>
              <a:rPr lang="en-US" b="0" i="0">
                <a:solidFill>
                  <a:schemeClr val="tx1">
                    <a:lumMod val="65000"/>
                    <a:lumOff val="35000"/>
                  </a:schemeClr>
                </a:solidFill>
                <a:effectLst/>
              </a:rPr>
              <a:t>with testing. To do that, use the terraform destroy command and confirm with </a:t>
            </a:r>
            <a:r>
              <a:rPr lang="en-US" b="1" i="0">
                <a:solidFill>
                  <a:schemeClr val="tx1">
                    <a:lumMod val="65000"/>
                    <a:lumOff val="35000"/>
                  </a:schemeClr>
                </a:solidFill>
                <a:effectLst/>
              </a:rPr>
              <a:t>"yes"</a:t>
            </a:r>
            <a:endParaRPr lang="en-US">
              <a:solidFill>
                <a:schemeClr val="tx1">
                  <a:lumMod val="65000"/>
                  <a:lumOff val="35000"/>
                </a:schemeClr>
              </a:solidFill>
            </a:endParaRPr>
          </a:p>
        </p:txBody>
      </p:sp>
      <p:pic>
        <p:nvPicPr>
          <p:cNvPr id="5" name="Picture 4" descr="A screen shot of a computer program&#10;&#10;Description automatically generated">
            <a:extLst>
              <a:ext uri="{FF2B5EF4-FFF2-40B4-BE49-F238E27FC236}">
                <a16:creationId xmlns:a16="http://schemas.microsoft.com/office/drawing/2014/main" id="{971FDB03-2BE9-9D35-2243-23AD9BF1A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406" y="408631"/>
            <a:ext cx="6121364" cy="6180437"/>
          </a:xfrm>
          <a:prstGeom prst="rect">
            <a:avLst/>
          </a:prstGeom>
        </p:spPr>
      </p:pic>
    </p:spTree>
    <p:extLst>
      <p:ext uri="{BB962C8B-B14F-4D97-AF65-F5344CB8AC3E}">
        <p14:creationId xmlns:p14="http://schemas.microsoft.com/office/powerpoint/2010/main" val="348450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7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71" name="Rectangle 6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2" name="Rectangle 64">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C740B6BC-6AD9-A95E-0221-9AC0E08EAABD}"/>
              </a:ext>
            </a:extLst>
          </p:cNvPr>
          <p:cNvSpPr txBox="1"/>
          <p:nvPr/>
        </p:nvSpPr>
        <p:spPr>
          <a:xfrm>
            <a:off x="1300844" y="1777431"/>
            <a:ext cx="10445893" cy="2855062"/>
          </a:xfrm>
          <a:prstGeom prst="rect">
            <a:avLst/>
          </a:prstGeom>
        </p:spPr>
        <p:txBody>
          <a:bodyPr vert="horz" lIns="91440" tIns="45720" rIns="91440" bIns="45720" rtlCol="0" anchor="t">
            <a:normAutofit fontScale="92500"/>
          </a:bodyPr>
          <a:lstStyle/>
          <a:p>
            <a:pPr algn="ctr" defTabSz="914400">
              <a:lnSpc>
                <a:spcPct val="90000"/>
              </a:lnSpc>
              <a:spcBef>
                <a:spcPct val="0"/>
              </a:spcBef>
              <a:spcAft>
                <a:spcPts val="600"/>
              </a:spcAft>
            </a:pPr>
            <a:r>
              <a:rPr lang="en-US" sz="4000" spc="800" dirty="0">
                <a:solidFill>
                  <a:schemeClr val="tx2"/>
                </a:solidFill>
                <a:latin typeface="Arial" panose="020B0604020202020204" pitchFamily="34" charset="0"/>
                <a:ea typeface="+mj-ea"/>
                <a:cs typeface="Arial" panose="020B0604020202020204" pitchFamily="34" charset="0"/>
              </a:rPr>
              <a:t>What we will have in the 4</a:t>
            </a:r>
            <a:r>
              <a:rPr lang="en-US" sz="4000" spc="800" baseline="30000" dirty="0">
                <a:solidFill>
                  <a:schemeClr val="tx2"/>
                </a:solidFill>
                <a:latin typeface="Arial" panose="020B0604020202020204" pitchFamily="34" charset="0"/>
                <a:ea typeface="+mj-ea"/>
                <a:cs typeface="Arial" panose="020B0604020202020204" pitchFamily="34" charset="0"/>
              </a:rPr>
              <a:t>th</a:t>
            </a:r>
            <a:r>
              <a:rPr lang="en-US" sz="4000" spc="800" dirty="0">
                <a:solidFill>
                  <a:schemeClr val="tx2"/>
                </a:solidFill>
                <a:latin typeface="Arial" panose="020B0604020202020204" pitchFamily="34" charset="0"/>
                <a:ea typeface="+mj-ea"/>
                <a:cs typeface="Arial" panose="020B0604020202020204" pitchFamily="34" charset="0"/>
              </a:rPr>
              <a:t> part:</a:t>
            </a:r>
            <a:br>
              <a:rPr lang="en-US" sz="4000" spc="800" dirty="0">
                <a:solidFill>
                  <a:schemeClr val="tx2"/>
                </a:solidFill>
                <a:latin typeface="Arial" panose="020B0604020202020204" pitchFamily="34" charset="0"/>
                <a:ea typeface="+mj-ea"/>
                <a:cs typeface="Arial" panose="020B0604020202020204" pitchFamily="34" charset="0"/>
              </a:rPr>
            </a:br>
            <a:endParaRPr lang="en-US" sz="4000" spc="800" dirty="0">
              <a:solidFill>
                <a:schemeClr val="tx2"/>
              </a:solidFill>
              <a:latin typeface="Arial" panose="020B0604020202020204" pitchFamily="34" charset="0"/>
              <a:ea typeface="+mj-ea"/>
              <a:cs typeface="Arial" panose="020B0604020202020204" pitchFamily="34" charset="0"/>
            </a:endParaRPr>
          </a:p>
          <a:p>
            <a:pPr marL="457200" indent="-457200" defTabSz="914400">
              <a:lnSpc>
                <a:spcPct val="90000"/>
              </a:lnSpc>
              <a:spcBef>
                <a:spcPct val="0"/>
              </a:spcBef>
              <a:spcAft>
                <a:spcPts val="600"/>
              </a:spcAft>
              <a:buFontTx/>
              <a:buChar char="-"/>
            </a:pPr>
            <a:r>
              <a:rPr lang="en-US" sz="2800" i="0" dirty="0">
                <a:effectLst/>
                <a:latin typeface="Arial" panose="020B0604020202020204" pitchFamily="34" charset="0"/>
                <a:cs typeface="Arial" panose="020B0604020202020204" pitchFamily="34" charset="0"/>
              </a:rPr>
              <a:t>Host a static website with S3 – 1</a:t>
            </a:r>
            <a:r>
              <a:rPr lang="en-US" sz="2800" i="0" baseline="30000" dirty="0">
                <a:effectLst/>
                <a:latin typeface="Arial" panose="020B0604020202020204" pitchFamily="34" charset="0"/>
                <a:cs typeface="Arial" panose="020B0604020202020204" pitchFamily="34" charset="0"/>
              </a:rPr>
              <a:t>st</a:t>
            </a:r>
            <a:r>
              <a:rPr lang="en-US" sz="2800" i="0" dirty="0">
                <a:effectLst/>
                <a:latin typeface="Arial" panose="020B0604020202020204" pitchFamily="34" charset="0"/>
                <a:cs typeface="Arial" panose="020B0604020202020204" pitchFamily="34" charset="0"/>
              </a:rPr>
              <a:t> meeting (DONE)</a:t>
            </a:r>
          </a:p>
          <a:p>
            <a:pPr marL="457200" indent="-457200" defTabSz="914400">
              <a:lnSpc>
                <a:spcPct val="90000"/>
              </a:lnSpc>
              <a:spcBef>
                <a:spcPct val="0"/>
              </a:spcBef>
              <a:spcAft>
                <a:spcPts val="600"/>
              </a:spcAft>
              <a:buFontTx/>
              <a:buChar char="-"/>
            </a:pPr>
            <a:r>
              <a:rPr lang="en-US" sz="2800" dirty="0">
                <a:latin typeface="Arial" panose="020B0604020202020204" pitchFamily="34" charset="0"/>
                <a:cs typeface="Arial" panose="020B0604020202020204" pitchFamily="34" charset="0"/>
              </a:rPr>
              <a:t>Create AWS Virtual Private Cloud with Terraform – 2</a:t>
            </a:r>
            <a:r>
              <a:rPr lang="en-US" sz="2800" baseline="30000" dirty="0">
                <a:latin typeface="Arial" panose="020B0604020202020204" pitchFamily="34" charset="0"/>
                <a:cs typeface="Arial" panose="020B0604020202020204" pitchFamily="34" charset="0"/>
              </a:rPr>
              <a:t>nd</a:t>
            </a:r>
            <a:r>
              <a:rPr lang="en-US" sz="2800" dirty="0">
                <a:latin typeface="Arial" panose="020B0604020202020204" pitchFamily="34" charset="0"/>
                <a:cs typeface="Arial" panose="020B0604020202020204" pitchFamily="34" charset="0"/>
              </a:rPr>
              <a:t> meeting</a:t>
            </a:r>
          </a:p>
          <a:p>
            <a:pPr marL="457200" indent="-457200" defTabSz="914400">
              <a:lnSpc>
                <a:spcPct val="90000"/>
              </a:lnSpc>
              <a:spcBef>
                <a:spcPct val="0"/>
              </a:spcBef>
              <a:spcAft>
                <a:spcPts val="600"/>
              </a:spcAft>
              <a:buFontTx/>
              <a:buChar char="-"/>
            </a:pPr>
            <a:r>
              <a:rPr lang="en-US" sz="2800" i="0" dirty="0">
                <a:solidFill>
                  <a:srgbClr val="242424"/>
                </a:solidFill>
                <a:effectLst/>
                <a:latin typeface="Arial" panose="020B0604020202020204" pitchFamily="34" charset="0"/>
                <a:cs typeface="Arial" panose="020B0604020202020204" pitchFamily="34" charset="0"/>
              </a:rPr>
              <a:t>Deploying a Multi-Tier Web Application – 3rd </a:t>
            </a:r>
          </a:p>
          <a:p>
            <a:pPr marL="457200" indent="-457200" defTabSz="914400">
              <a:lnSpc>
                <a:spcPct val="90000"/>
              </a:lnSpc>
              <a:spcBef>
                <a:spcPct val="0"/>
              </a:spcBef>
              <a:spcAft>
                <a:spcPts val="600"/>
              </a:spcAft>
              <a:buFontTx/>
              <a:buChar char="-"/>
            </a:pPr>
            <a:endParaRPr lang="en-US" sz="2800" dirty="0"/>
          </a:p>
          <a:p>
            <a:pPr marL="457200" indent="-457200" defTabSz="914400">
              <a:lnSpc>
                <a:spcPct val="90000"/>
              </a:lnSpc>
              <a:spcBef>
                <a:spcPct val="0"/>
              </a:spcBef>
              <a:spcAft>
                <a:spcPts val="600"/>
              </a:spcAft>
              <a:buFontTx/>
              <a:buChar char="-"/>
            </a:pPr>
            <a:endParaRPr lang="en-US" sz="2800" i="0" dirty="0">
              <a:effectLst/>
              <a:latin typeface="Arial" panose="020B0604020202020204" pitchFamily="34" charset="0"/>
              <a:cs typeface="Arial" panose="020B0604020202020204" pitchFamily="34" charset="0"/>
            </a:endParaRPr>
          </a:p>
          <a:p>
            <a:pPr defTabSz="914400">
              <a:lnSpc>
                <a:spcPct val="90000"/>
              </a:lnSpc>
              <a:spcBef>
                <a:spcPct val="0"/>
              </a:spcBef>
              <a:spcAft>
                <a:spcPts val="600"/>
              </a:spcAft>
            </a:pPr>
            <a:endParaRPr lang="en-US" sz="4000" spc="800" dirty="0">
              <a:solidFill>
                <a:schemeClr val="tx2"/>
              </a:solidFill>
              <a:latin typeface="Arial" panose="020B0604020202020204" pitchFamily="34" charset="0"/>
              <a:ea typeface="+mj-ea"/>
              <a:cs typeface="Arial" panose="020B0604020202020204" pitchFamily="34" charset="0"/>
            </a:endParaRPr>
          </a:p>
        </p:txBody>
      </p:sp>
      <p:sp>
        <p:nvSpPr>
          <p:cNvPr id="73"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9" name="Rectangle 68">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27">
            <a:extLst>
              <a:ext uri="{FF2B5EF4-FFF2-40B4-BE49-F238E27FC236}">
                <a16:creationId xmlns:a16="http://schemas.microsoft.com/office/drawing/2014/main" id="{A201054F-8CD6-A006-4254-235A5495DE68}"/>
              </a:ext>
            </a:extLst>
          </p:cNvPr>
          <p:cNvSpPr txBox="1"/>
          <p:nvPr/>
        </p:nvSpPr>
        <p:spPr>
          <a:xfrm>
            <a:off x="1524007" y="2795597"/>
            <a:ext cx="9510546" cy="3006806"/>
          </a:xfrm>
          <a:prstGeom prst="rect">
            <a:avLst/>
          </a:prstGeom>
        </p:spPr>
        <p:txBody>
          <a:bodyPr vert="horz" lIns="91440" tIns="45720" rIns="91440" bIns="45720" rtlCol="0">
            <a:normAutofit/>
          </a:bodyPr>
          <a:lstStyle/>
          <a:p>
            <a:pPr marL="285750" indent="-384048" defTabSz="914400">
              <a:lnSpc>
                <a:spcPct val="94000"/>
              </a:lnSpc>
              <a:spcAft>
                <a:spcPts val="200"/>
              </a:spcAft>
              <a:buFont typeface="Franklin Gothic Book" panose="020B0503020102020204" pitchFamily="34" charset="0"/>
              <a:buChar char="•"/>
            </a:pPr>
            <a:endParaRPr lang="en-US" sz="2800" dirty="0">
              <a:solidFill>
                <a:schemeClr val="tx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58405" y="298450"/>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990131" y="3175684"/>
            <a:ext cx="8236615" cy="646331"/>
          </a:xfrm>
          <a:prstGeom prst="rect">
            <a:avLst/>
          </a:prstGeom>
          <a:noFill/>
        </p:spPr>
        <p:txBody>
          <a:bodyPr wrap="square">
            <a:spAutoFit/>
          </a:bodyPr>
          <a:lstStyle/>
          <a:p>
            <a:pPr algn="l"/>
            <a:r>
              <a:rPr lang="en-US" sz="3600" b="1" i="0" dirty="0">
                <a:effectLst/>
                <a:latin typeface="sohne"/>
              </a:rPr>
              <a:t>Introduce Terraform Module</a:t>
            </a:r>
          </a:p>
        </p:txBody>
      </p:sp>
    </p:spTree>
    <p:extLst>
      <p:ext uri="{BB962C8B-B14F-4D97-AF65-F5344CB8AC3E}">
        <p14:creationId xmlns:p14="http://schemas.microsoft.com/office/powerpoint/2010/main" val="334587242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5"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7177" name="Rectangle 7176">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5F56752-D868-7243-EE5C-4CBBE4C7710D}"/>
              </a:ext>
            </a:extLst>
          </p:cNvPr>
          <p:cNvSpPr txBox="1"/>
          <p:nvPr/>
        </p:nvSpPr>
        <p:spPr>
          <a:xfrm>
            <a:off x="1263650" y="1060450"/>
            <a:ext cx="4280105" cy="4021121"/>
          </a:xfrm>
          <a:prstGeom prst="rect">
            <a:avLst/>
          </a:prstGeom>
        </p:spPr>
        <p:txBody>
          <a:bodyPr vert="horz" lIns="91440" tIns="45720" rIns="91440" bIns="45720" rtlCol="0">
            <a:noAutofit/>
          </a:bodyPr>
          <a:lstStyle/>
          <a:p>
            <a:pPr indent="-228600" defTabSz="914400">
              <a:spcBef>
                <a:spcPts val="700"/>
              </a:spcBef>
              <a:buClr>
                <a:schemeClr val="tx2"/>
              </a:buClr>
            </a:pPr>
            <a:r>
              <a:rPr lang="en-US" sz="2000" b="0" i="0" dirty="0">
                <a:solidFill>
                  <a:schemeClr val="tx1">
                    <a:lumMod val="65000"/>
                    <a:lumOff val="35000"/>
                  </a:schemeClr>
                </a:solidFill>
                <a:effectLst/>
              </a:rPr>
              <a:t>-    A Terraform module is a reusable set of Terraform configurations designed for a specific task or resource.</a:t>
            </a:r>
            <a:br>
              <a:rPr lang="en-US" sz="2000" b="0" i="0" dirty="0">
                <a:solidFill>
                  <a:schemeClr val="tx1">
                    <a:lumMod val="65000"/>
                    <a:lumOff val="35000"/>
                  </a:schemeClr>
                </a:solidFill>
                <a:effectLst/>
              </a:rPr>
            </a:br>
            <a:endParaRPr lang="en-US" sz="2000" b="0" i="0" dirty="0">
              <a:solidFill>
                <a:schemeClr val="tx1">
                  <a:lumMod val="65000"/>
                  <a:lumOff val="35000"/>
                </a:schemeClr>
              </a:solidFill>
              <a:effectLst/>
            </a:endParaRPr>
          </a:p>
          <a:p>
            <a:pPr marL="285750" indent="-228600" defTabSz="914400">
              <a:spcBef>
                <a:spcPts val="700"/>
              </a:spcBef>
              <a:buClr>
                <a:schemeClr val="tx2"/>
              </a:buClr>
              <a:buFontTx/>
              <a:buChar char="-"/>
            </a:pPr>
            <a:r>
              <a:rPr lang="en-US" sz="2000" b="0" i="0" dirty="0">
                <a:solidFill>
                  <a:schemeClr val="tx1">
                    <a:lumMod val="65000"/>
                    <a:lumOff val="35000"/>
                  </a:schemeClr>
                </a:solidFill>
                <a:effectLst/>
              </a:rPr>
              <a:t>Modules enable you to organize and package infrastructure code in a modular and scalable way. </a:t>
            </a:r>
            <a:br>
              <a:rPr lang="en-US" sz="2000" b="0" i="0" dirty="0">
                <a:solidFill>
                  <a:schemeClr val="tx1">
                    <a:lumMod val="65000"/>
                    <a:lumOff val="35000"/>
                  </a:schemeClr>
                </a:solidFill>
                <a:effectLst/>
              </a:rPr>
            </a:br>
            <a:endParaRPr lang="en-US" sz="2000" b="0" i="0" dirty="0">
              <a:solidFill>
                <a:schemeClr val="tx1">
                  <a:lumMod val="65000"/>
                  <a:lumOff val="35000"/>
                </a:schemeClr>
              </a:solidFill>
              <a:effectLst/>
            </a:endParaRPr>
          </a:p>
          <a:p>
            <a:pPr marL="285750" indent="-228600" defTabSz="914400">
              <a:spcBef>
                <a:spcPts val="700"/>
              </a:spcBef>
              <a:buClr>
                <a:schemeClr val="tx2"/>
              </a:buClr>
              <a:buFontTx/>
              <a:buChar char="-"/>
            </a:pPr>
            <a:r>
              <a:rPr lang="en-US" sz="2000" b="0" i="0" dirty="0">
                <a:solidFill>
                  <a:schemeClr val="tx1">
                    <a:lumMod val="65000"/>
                    <a:lumOff val="35000"/>
                  </a:schemeClr>
                </a:solidFill>
                <a:effectLst/>
              </a:rPr>
              <a:t>They promote code reusability and maintainability by encapsulating infrastructure components, </a:t>
            </a:r>
            <a:br>
              <a:rPr lang="en-US" sz="2000" b="0" i="0" dirty="0">
                <a:solidFill>
                  <a:schemeClr val="tx1">
                    <a:lumMod val="65000"/>
                    <a:lumOff val="35000"/>
                  </a:schemeClr>
                </a:solidFill>
                <a:effectLst/>
              </a:rPr>
            </a:br>
            <a:r>
              <a:rPr lang="en-US" sz="2000" b="0" i="0" dirty="0">
                <a:solidFill>
                  <a:schemeClr val="tx1">
                    <a:lumMod val="65000"/>
                    <a:lumOff val="35000"/>
                  </a:schemeClr>
                </a:solidFill>
                <a:effectLst/>
              </a:rPr>
              <a:t>making it easy to use the same configuration across different parts of your infrastructure or in multiple projects.</a:t>
            </a:r>
            <a:endParaRPr lang="en-US" sz="2000" dirty="0">
              <a:solidFill>
                <a:schemeClr val="tx1">
                  <a:lumMod val="65000"/>
                  <a:lumOff val="35000"/>
                </a:schemeClr>
              </a:solidFill>
            </a:endParaRPr>
          </a:p>
        </p:txBody>
      </p:sp>
      <p:pic>
        <p:nvPicPr>
          <p:cNvPr id="7170" name="Picture 2" descr="Terraform Registry">
            <a:extLst>
              <a:ext uri="{FF2B5EF4-FFF2-40B4-BE49-F238E27FC236}">
                <a16:creationId xmlns:a16="http://schemas.microsoft.com/office/drawing/2014/main" id="{623E6CA6-010C-85A8-9173-8198A27770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3884" y="658248"/>
            <a:ext cx="5194278" cy="570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6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063BDD-7360-6384-81BB-C6BE573245B3}"/>
              </a:ext>
            </a:extLst>
          </p:cNvPr>
          <p:cNvSpPr txBox="1"/>
          <p:nvPr/>
        </p:nvSpPr>
        <p:spPr>
          <a:xfrm>
            <a:off x="2186609" y="874643"/>
            <a:ext cx="6753644" cy="369332"/>
          </a:xfrm>
          <a:prstGeom prst="rect">
            <a:avLst/>
          </a:prstGeom>
          <a:noFill/>
        </p:spPr>
        <p:txBody>
          <a:bodyPr wrap="none" rtlCol="0">
            <a:spAutoFit/>
          </a:bodyPr>
          <a:lstStyle/>
          <a:p>
            <a:r>
              <a:rPr lang="en-US" dirty="0"/>
              <a:t>Structure of a Module A basic Module will include the following 3 files:</a:t>
            </a:r>
            <a:endParaRPr lang="en-VN" dirty="0"/>
          </a:p>
        </p:txBody>
      </p:sp>
      <p:pic>
        <p:nvPicPr>
          <p:cNvPr id="5" name="Picture 4" descr="A blue screen with white text&#10;&#10;Description automatically generated">
            <a:extLst>
              <a:ext uri="{FF2B5EF4-FFF2-40B4-BE49-F238E27FC236}">
                <a16:creationId xmlns:a16="http://schemas.microsoft.com/office/drawing/2014/main" id="{44C9139A-ACB2-984C-97FF-D1C9BE276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650" y="1713340"/>
            <a:ext cx="4104030" cy="2172722"/>
          </a:xfrm>
          <a:prstGeom prst="rect">
            <a:avLst/>
          </a:prstGeom>
        </p:spPr>
      </p:pic>
      <p:sp>
        <p:nvSpPr>
          <p:cNvPr id="6" name="TextBox 5">
            <a:extLst>
              <a:ext uri="{FF2B5EF4-FFF2-40B4-BE49-F238E27FC236}">
                <a16:creationId xmlns:a16="http://schemas.microsoft.com/office/drawing/2014/main" id="{4A99F169-0B7E-D7B6-132C-45E932562304}"/>
              </a:ext>
            </a:extLst>
          </p:cNvPr>
          <p:cNvSpPr txBox="1"/>
          <p:nvPr/>
        </p:nvSpPr>
        <p:spPr>
          <a:xfrm>
            <a:off x="2292626" y="4518991"/>
            <a:ext cx="5573129" cy="1477328"/>
          </a:xfrm>
          <a:prstGeom prst="rect">
            <a:avLst/>
          </a:prstGeom>
          <a:noFill/>
        </p:spPr>
        <p:txBody>
          <a:bodyPr wrap="none" rtlCol="0">
            <a:spAutoFit/>
          </a:bodyPr>
          <a:lstStyle/>
          <a:p>
            <a:pPr algn="l">
              <a:buFont typeface="Arial" panose="020B0604020202020204" pitchFamily="34" charset="0"/>
              <a:buChar char="•"/>
            </a:pPr>
            <a:r>
              <a:rPr lang="en-US" b="0" i="0" dirty="0" err="1">
                <a:effectLst/>
                <a:latin typeface="Söhne"/>
              </a:rPr>
              <a:t>main.tf</a:t>
            </a:r>
            <a:r>
              <a:rPr lang="en-US" b="0" i="0" dirty="0">
                <a:effectLst/>
                <a:latin typeface="Söhne"/>
              </a:rPr>
              <a:t>: Contains the main configuration for the module.</a:t>
            </a:r>
          </a:p>
          <a:p>
            <a:pPr algn="l">
              <a:buFont typeface="Arial" panose="020B0604020202020204" pitchFamily="34" charset="0"/>
              <a:buChar char="•"/>
            </a:pPr>
            <a:r>
              <a:rPr lang="en-US" b="0" i="0" dirty="0" err="1">
                <a:effectLst/>
                <a:latin typeface="Söhne"/>
              </a:rPr>
              <a:t>variables.tf</a:t>
            </a:r>
            <a:r>
              <a:rPr lang="en-US" b="0" i="0" dirty="0">
                <a:effectLst/>
                <a:latin typeface="Söhne"/>
              </a:rPr>
              <a:t>: Defines input variables.</a:t>
            </a:r>
          </a:p>
          <a:p>
            <a:pPr algn="l">
              <a:buFont typeface="Arial" panose="020B0604020202020204" pitchFamily="34" charset="0"/>
              <a:buChar char="•"/>
            </a:pPr>
            <a:r>
              <a:rPr lang="en-US" b="0" i="0" dirty="0" err="1">
                <a:effectLst/>
                <a:latin typeface="Söhne"/>
              </a:rPr>
              <a:t>outputs.tf</a:t>
            </a:r>
            <a:r>
              <a:rPr lang="en-US" b="0" i="0" dirty="0">
                <a:effectLst/>
                <a:latin typeface="Söhne"/>
              </a:rPr>
              <a:t>: Defines output values.</a:t>
            </a:r>
          </a:p>
          <a:p>
            <a:br>
              <a:rPr lang="en-US" dirty="0"/>
            </a:br>
            <a:endParaRPr lang="en-VN" dirty="0"/>
          </a:p>
        </p:txBody>
      </p:sp>
      <p:sp>
        <p:nvSpPr>
          <p:cNvPr id="7" name="TextBox 6">
            <a:extLst>
              <a:ext uri="{FF2B5EF4-FFF2-40B4-BE49-F238E27FC236}">
                <a16:creationId xmlns:a16="http://schemas.microsoft.com/office/drawing/2014/main" id="{7D123469-EC40-0080-DA9E-78737B54E91F}"/>
              </a:ext>
            </a:extLst>
          </p:cNvPr>
          <p:cNvSpPr txBox="1"/>
          <p:nvPr/>
        </p:nvSpPr>
        <p:spPr>
          <a:xfrm>
            <a:off x="1587498" y="5784850"/>
            <a:ext cx="9258304" cy="923330"/>
          </a:xfrm>
          <a:prstGeom prst="rect">
            <a:avLst/>
          </a:prstGeom>
          <a:noFill/>
        </p:spPr>
        <p:txBody>
          <a:bodyPr wrap="none" rtlCol="0">
            <a:spAutoFit/>
          </a:bodyPr>
          <a:lstStyle/>
          <a:p>
            <a:r>
              <a:rPr lang="en-VN" dirty="0"/>
              <a:t>Please find the standard module structure here: </a:t>
            </a:r>
          </a:p>
          <a:p>
            <a:r>
              <a:rPr lang="en-US" dirty="0">
                <a:hlinkClick r:id="rId4"/>
              </a:rPr>
              <a:t>https://developer.hashicorp.com/terraform/language/modules/develop#standard-module-structure</a:t>
            </a:r>
            <a:endParaRPr lang="en-US" dirty="0"/>
          </a:p>
          <a:p>
            <a:endParaRPr lang="en-VN" dirty="0"/>
          </a:p>
        </p:txBody>
      </p:sp>
    </p:spTree>
    <p:extLst>
      <p:ext uri="{BB962C8B-B14F-4D97-AF65-F5344CB8AC3E}">
        <p14:creationId xmlns:p14="http://schemas.microsoft.com/office/powerpoint/2010/main" val="3674065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25CD9F-AF58-D214-6671-EA9EE34C239C}"/>
              </a:ext>
            </a:extLst>
          </p:cNvPr>
          <p:cNvSpPr txBox="1"/>
          <p:nvPr/>
        </p:nvSpPr>
        <p:spPr>
          <a:xfrm>
            <a:off x="1696278" y="662609"/>
            <a:ext cx="2739020" cy="923330"/>
          </a:xfrm>
          <a:prstGeom prst="rect">
            <a:avLst/>
          </a:prstGeom>
          <a:noFill/>
        </p:spPr>
        <p:txBody>
          <a:bodyPr wrap="none" rtlCol="0">
            <a:spAutoFit/>
          </a:bodyPr>
          <a:lstStyle/>
          <a:p>
            <a:r>
              <a:rPr lang="en-US" b="1" i="0" dirty="0">
                <a:effectLst/>
                <a:latin typeface="Söhne"/>
              </a:rPr>
              <a:t>Using a Terraform Module:</a:t>
            </a:r>
          </a:p>
          <a:p>
            <a:br>
              <a:rPr lang="en-VN" dirty="0"/>
            </a:br>
            <a:endParaRPr lang="en-VN" dirty="0"/>
          </a:p>
        </p:txBody>
      </p:sp>
      <p:sp>
        <p:nvSpPr>
          <p:cNvPr id="3" name="TextBox 2">
            <a:extLst>
              <a:ext uri="{FF2B5EF4-FFF2-40B4-BE49-F238E27FC236}">
                <a16:creationId xmlns:a16="http://schemas.microsoft.com/office/drawing/2014/main" id="{3B9E9161-6B63-4C5C-4429-A1E126A1E908}"/>
              </a:ext>
            </a:extLst>
          </p:cNvPr>
          <p:cNvSpPr txBox="1"/>
          <p:nvPr/>
        </p:nvSpPr>
        <p:spPr>
          <a:xfrm>
            <a:off x="2847171" y="1289050"/>
            <a:ext cx="3176254" cy="2031325"/>
          </a:xfrm>
          <a:prstGeom prst="rect">
            <a:avLst/>
          </a:prstGeom>
          <a:noFill/>
        </p:spPr>
        <p:txBody>
          <a:bodyPr wrap="none" rtlCol="0">
            <a:spAutoFit/>
          </a:bodyPr>
          <a:lstStyle/>
          <a:p>
            <a:r>
              <a:rPr lang="en-US" dirty="0"/>
              <a:t>module &lt;</a:t>
            </a:r>
            <a:r>
              <a:rPr lang="en-US" dirty="0" err="1"/>
              <a:t>module_name</a:t>
            </a:r>
            <a:r>
              <a:rPr lang="en-US" dirty="0"/>
              <a:t>&gt; </a:t>
            </a:r>
            <a:r>
              <a:rPr lang="en-US" dirty="0">
                <a:solidFill>
                  <a:srgbClr val="999999"/>
                </a:solidFill>
                <a:effectLst/>
                <a:latin typeface="Open Sans" panose="020B0606030504020204" pitchFamily="34" charset="0"/>
              </a:rPr>
              <a:t>{</a:t>
            </a:r>
            <a:r>
              <a:rPr lang="en-US" dirty="0"/>
              <a:t> </a:t>
            </a:r>
          </a:p>
          <a:p>
            <a:r>
              <a:rPr lang="en-US" dirty="0"/>
              <a:t>	source = &lt;source&gt; </a:t>
            </a:r>
          </a:p>
          <a:p>
            <a:r>
              <a:rPr lang="en-US" dirty="0"/>
              <a:t>	version = &lt;version&gt; </a:t>
            </a:r>
          </a:p>
          <a:p>
            <a:endParaRPr lang="en-US" dirty="0"/>
          </a:p>
          <a:p>
            <a:r>
              <a:rPr lang="en-US" dirty="0"/>
              <a:t>	</a:t>
            </a:r>
            <a:r>
              <a:rPr lang="en-US" dirty="0" err="1"/>
              <a:t>input_one</a:t>
            </a:r>
            <a:r>
              <a:rPr lang="en-US" dirty="0"/>
              <a:t> = &lt;</a:t>
            </a:r>
            <a:r>
              <a:rPr lang="en-US" dirty="0" err="1"/>
              <a:t>input_one</a:t>
            </a:r>
            <a:r>
              <a:rPr lang="en-US" dirty="0"/>
              <a:t>&gt;</a:t>
            </a:r>
          </a:p>
          <a:p>
            <a:r>
              <a:rPr lang="en-US" dirty="0"/>
              <a:t>	</a:t>
            </a:r>
            <a:r>
              <a:rPr lang="en-US" dirty="0" err="1"/>
              <a:t>input_two</a:t>
            </a:r>
            <a:r>
              <a:rPr lang="en-US" dirty="0"/>
              <a:t> = &lt;</a:t>
            </a:r>
            <a:r>
              <a:rPr lang="en-US" dirty="0" err="1"/>
              <a:t>input_two</a:t>
            </a:r>
            <a:r>
              <a:rPr lang="en-US" dirty="0"/>
              <a:t>&gt; </a:t>
            </a:r>
          </a:p>
          <a:p>
            <a:r>
              <a:rPr lang="en-US" dirty="0">
                <a:solidFill>
                  <a:srgbClr val="999999"/>
                </a:solidFill>
                <a:effectLst/>
                <a:latin typeface="Open Sans" panose="020B0606030504020204" pitchFamily="34" charset="0"/>
              </a:rPr>
              <a:t>}</a:t>
            </a:r>
            <a:endParaRPr lang="en-VN" dirty="0"/>
          </a:p>
        </p:txBody>
      </p:sp>
      <p:sp>
        <p:nvSpPr>
          <p:cNvPr id="4" name="TextBox 3">
            <a:extLst>
              <a:ext uri="{FF2B5EF4-FFF2-40B4-BE49-F238E27FC236}">
                <a16:creationId xmlns:a16="http://schemas.microsoft.com/office/drawing/2014/main" id="{9D2D019D-DBCB-8276-2767-5FD86A3EB2C4}"/>
              </a:ext>
            </a:extLst>
          </p:cNvPr>
          <p:cNvSpPr txBox="1"/>
          <p:nvPr/>
        </p:nvSpPr>
        <p:spPr>
          <a:xfrm>
            <a:off x="1855304" y="3869635"/>
            <a:ext cx="8126135" cy="923330"/>
          </a:xfrm>
          <a:prstGeom prst="rect">
            <a:avLst/>
          </a:prstGeom>
          <a:noFill/>
        </p:spPr>
        <p:txBody>
          <a:bodyPr wrap="none" rtlCol="0">
            <a:spAutoFit/>
          </a:bodyPr>
          <a:lstStyle/>
          <a:p>
            <a:r>
              <a:rPr lang="en-US" dirty="0"/>
              <a:t>&lt;source&gt; can be a path under our computer or a path on the network, </a:t>
            </a:r>
          </a:p>
          <a:p>
            <a:r>
              <a:rPr lang="en-US" dirty="0"/>
              <a:t>&lt;version&gt; specifies the version of the Module, </a:t>
            </a:r>
          </a:p>
          <a:p>
            <a:r>
              <a:rPr lang="en-US" dirty="0"/>
              <a:t>&lt;</a:t>
            </a:r>
            <a:r>
              <a:rPr lang="en-US" dirty="0" err="1"/>
              <a:t>input_one</a:t>
            </a:r>
            <a:r>
              <a:rPr lang="en-US" dirty="0"/>
              <a:t>&gt;&lt;</a:t>
            </a:r>
            <a:r>
              <a:rPr lang="en-US" dirty="0" err="1"/>
              <a:t>input_two</a:t>
            </a:r>
            <a:r>
              <a:rPr lang="en-US" dirty="0"/>
              <a:t>&gt; is the input values ​​we define in the </a:t>
            </a:r>
            <a:r>
              <a:rPr lang="en-US" dirty="0" err="1">
                <a:latin typeface="Courier New" panose="02070309020205020404" pitchFamily="49" charset="0"/>
                <a:cs typeface="Courier New" panose="02070309020205020404" pitchFamily="49" charset="0"/>
              </a:rPr>
              <a:t>variables.tf</a:t>
            </a:r>
            <a:r>
              <a:rPr lang="en-US" dirty="0">
                <a:latin typeface="Courier New" panose="02070309020205020404" pitchFamily="49" charset="0"/>
                <a:cs typeface="Courier New" panose="02070309020205020404" pitchFamily="49" charset="0"/>
              </a:rPr>
              <a:t> </a:t>
            </a:r>
            <a:r>
              <a:rPr lang="en-US" dirty="0"/>
              <a:t>file.</a:t>
            </a:r>
            <a:endParaRPr lang="en-VN" dirty="0"/>
          </a:p>
        </p:txBody>
      </p:sp>
    </p:spTree>
    <p:extLst>
      <p:ext uri="{BB962C8B-B14F-4D97-AF65-F5344CB8AC3E}">
        <p14:creationId xmlns:p14="http://schemas.microsoft.com/office/powerpoint/2010/main" val="3454036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15FD47-2F84-EC41-10ED-1DF48225BAC3}"/>
              </a:ext>
            </a:extLst>
          </p:cNvPr>
          <p:cNvSpPr txBox="1"/>
          <p:nvPr/>
        </p:nvSpPr>
        <p:spPr>
          <a:xfrm>
            <a:off x="1391478" y="622852"/>
            <a:ext cx="3242234" cy="646331"/>
          </a:xfrm>
          <a:prstGeom prst="rect">
            <a:avLst/>
          </a:prstGeom>
          <a:noFill/>
        </p:spPr>
        <p:txBody>
          <a:bodyPr wrap="none" rtlCol="0">
            <a:spAutoFit/>
          </a:bodyPr>
          <a:lstStyle/>
          <a:p>
            <a:r>
              <a:rPr lang="en-US" b="1" i="0" dirty="0">
                <a:effectLst/>
                <a:latin typeface="Söhne"/>
              </a:rPr>
              <a:t>Writing our Terraform Module:</a:t>
            </a:r>
          </a:p>
          <a:p>
            <a:endParaRPr lang="en-VN" dirty="0"/>
          </a:p>
        </p:txBody>
      </p:sp>
      <p:sp>
        <p:nvSpPr>
          <p:cNvPr id="3" name="TextBox 2">
            <a:extLst>
              <a:ext uri="{FF2B5EF4-FFF2-40B4-BE49-F238E27FC236}">
                <a16:creationId xmlns:a16="http://schemas.microsoft.com/office/drawing/2014/main" id="{6123BC2E-E2E6-6646-7916-65B628AA2BAD}"/>
              </a:ext>
            </a:extLst>
          </p:cNvPr>
          <p:cNvSpPr txBox="1"/>
          <p:nvPr/>
        </p:nvSpPr>
        <p:spPr>
          <a:xfrm>
            <a:off x="1873250" y="1334477"/>
            <a:ext cx="8213595" cy="3970318"/>
          </a:xfrm>
          <a:prstGeom prst="rect">
            <a:avLst/>
          </a:prstGeom>
          <a:noFill/>
        </p:spPr>
        <p:txBody>
          <a:bodyPr wrap="none" rtlCol="0">
            <a:spAutoFit/>
          </a:bodyPr>
          <a:lstStyle/>
          <a:p>
            <a:r>
              <a:rPr lang="en-US" dirty="0"/>
              <a:t>For the example above, the dynamic values ​​we need to pass into our VPC Module are:</a:t>
            </a:r>
            <a:br>
              <a:rPr lang="en-US" dirty="0"/>
            </a:br>
            <a:endParaRPr lang="en-US" dirty="0"/>
          </a:p>
          <a:p>
            <a:pPr algn="l">
              <a:buFont typeface="Arial" panose="020B0604020202020204" pitchFamily="34" charset="0"/>
              <a:buChar char="•"/>
            </a:pPr>
            <a:r>
              <a:rPr lang="en-US" b="0" i="0" dirty="0">
                <a:effectLst/>
              </a:rPr>
              <a:t> </a:t>
            </a:r>
            <a:r>
              <a:rPr lang="en-US" b="0" i="0" dirty="0" err="1">
                <a:effectLst/>
              </a:rPr>
              <a:t>vpc_cidr_block</a:t>
            </a:r>
            <a:endParaRPr lang="en-US" b="0" i="0" dirty="0">
              <a:effectLst/>
            </a:endParaRPr>
          </a:p>
          <a:p>
            <a:pPr algn="l">
              <a:buFont typeface="Arial" panose="020B0604020202020204" pitchFamily="34" charset="0"/>
              <a:buChar char="•"/>
            </a:pPr>
            <a:r>
              <a:rPr lang="en-US" b="0" i="0" dirty="0">
                <a:effectLst/>
              </a:rPr>
              <a:t> </a:t>
            </a:r>
            <a:r>
              <a:rPr lang="en-US" b="0" i="0" dirty="0" err="1">
                <a:effectLst/>
              </a:rPr>
              <a:t>subnet_cidr_block</a:t>
            </a:r>
            <a:endParaRPr lang="en-US" dirty="0"/>
          </a:p>
          <a:p>
            <a:pPr algn="l">
              <a:buFont typeface="Arial" panose="020B0604020202020204" pitchFamily="34" charset="0"/>
              <a:buChar char="•"/>
            </a:pPr>
            <a:r>
              <a:rPr lang="en-US" b="0" i="0" dirty="0">
                <a:effectLst/>
              </a:rPr>
              <a:t> zone.</a:t>
            </a:r>
            <a:br>
              <a:rPr lang="en-US" b="0" i="0" dirty="0">
                <a:effectLst/>
              </a:rPr>
            </a:br>
            <a:br>
              <a:rPr lang="en-US" b="0" i="0" dirty="0">
                <a:effectLst/>
              </a:rPr>
            </a:br>
            <a:r>
              <a:rPr lang="en-US" b="0" i="0" dirty="0">
                <a:effectLst/>
              </a:rPr>
              <a:t>We will create </a:t>
            </a:r>
            <a:r>
              <a:rPr lang="en-US" dirty="0"/>
              <a:t>a directory with the following structure:</a:t>
            </a:r>
            <a:br>
              <a:rPr lang="en-US" dirty="0"/>
            </a:br>
            <a:br>
              <a:rPr lang="en-US" b="0" i="0" dirty="0">
                <a:effectLst/>
              </a:rPr>
            </a:br>
            <a:r>
              <a:rPr lang="en-US" dirty="0"/>
              <a:t>├── </a:t>
            </a:r>
            <a:r>
              <a:rPr lang="en-US" dirty="0" err="1"/>
              <a:t>main.tf</a:t>
            </a:r>
            <a:r>
              <a:rPr lang="en-US" dirty="0"/>
              <a:t> (Root module)</a:t>
            </a:r>
          </a:p>
          <a:p>
            <a:pPr algn="l"/>
            <a:r>
              <a:rPr lang="en-US" dirty="0"/>
              <a:t>└── </a:t>
            </a:r>
            <a:r>
              <a:rPr lang="en-US" dirty="0" err="1"/>
              <a:t>vpc</a:t>
            </a:r>
            <a:r>
              <a:rPr lang="en-US" dirty="0"/>
              <a:t> </a:t>
            </a:r>
          </a:p>
          <a:p>
            <a:pPr algn="l"/>
            <a:r>
              <a:rPr lang="en-US" dirty="0"/>
              <a:t>	├── </a:t>
            </a:r>
            <a:r>
              <a:rPr lang="en-US" dirty="0" err="1"/>
              <a:t>main.tf</a:t>
            </a:r>
            <a:r>
              <a:rPr lang="en-US" dirty="0"/>
              <a:t> </a:t>
            </a:r>
          </a:p>
          <a:p>
            <a:pPr algn="l"/>
            <a:r>
              <a:rPr lang="en-US" dirty="0"/>
              <a:t>	├── </a:t>
            </a:r>
            <a:r>
              <a:rPr lang="en-US" dirty="0" err="1"/>
              <a:t>outputs.tf</a:t>
            </a:r>
            <a:r>
              <a:rPr lang="en-US" dirty="0"/>
              <a:t> </a:t>
            </a:r>
          </a:p>
          <a:p>
            <a:pPr algn="l"/>
            <a:r>
              <a:rPr lang="en-US" dirty="0"/>
              <a:t>	└── </a:t>
            </a:r>
            <a:r>
              <a:rPr lang="en-US" dirty="0" err="1"/>
              <a:t>variables.tf</a:t>
            </a:r>
            <a:endParaRPr lang="en-US" b="0" i="0" dirty="0">
              <a:effectLst/>
            </a:endParaRPr>
          </a:p>
          <a:p>
            <a:pPr marL="285750" indent="-285750">
              <a:buFont typeface="Arial" panose="020B0604020202020204" pitchFamily="34" charset="0"/>
              <a:buChar char="•"/>
            </a:pPr>
            <a:endParaRPr lang="en-VN" dirty="0"/>
          </a:p>
        </p:txBody>
      </p:sp>
      <p:sp>
        <p:nvSpPr>
          <p:cNvPr id="4" name="TextBox 3">
            <a:extLst>
              <a:ext uri="{FF2B5EF4-FFF2-40B4-BE49-F238E27FC236}">
                <a16:creationId xmlns:a16="http://schemas.microsoft.com/office/drawing/2014/main" id="{433494C0-8CF4-84E8-EE4A-FB3CABD156E8}"/>
              </a:ext>
            </a:extLst>
          </p:cNvPr>
          <p:cNvSpPr txBox="1"/>
          <p:nvPr/>
        </p:nvSpPr>
        <p:spPr>
          <a:xfrm>
            <a:off x="1359728" y="5263520"/>
            <a:ext cx="8450518" cy="1200329"/>
          </a:xfrm>
          <a:prstGeom prst="rect">
            <a:avLst/>
          </a:prstGeom>
          <a:noFill/>
        </p:spPr>
        <p:txBody>
          <a:bodyPr wrap="none" rtlCol="0">
            <a:spAutoFit/>
          </a:bodyPr>
          <a:lstStyle/>
          <a:p>
            <a:r>
              <a:rPr lang="en-US" sz="1800" dirty="0">
                <a:effectLst/>
              </a:rPr>
              <a:t>The root module is the top-level module. </a:t>
            </a:r>
          </a:p>
          <a:p>
            <a:r>
              <a:rPr lang="en-US" sz="1800" dirty="0">
                <a:effectLst/>
              </a:rPr>
              <a:t>It’s where user-supplied input variables are configured and where Terraform commands </a:t>
            </a:r>
          </a:p>
          <a:p>
            <a:r>
              <a:rPr lang="en-US" sz="1800" dirty="0">
                <a:effectLst/>
              </a:rPr>
              <a:t>such as </a:t>
            </a:r>
            <a:r>
              <a:rPr lang="en-US" sz="1800" dirty="0">
                <a:effectLst/>
                <a:latin typeface="Courier New" panose="02070309020205020404" pitchFamily="49" charset="0"/>
                <a:cs typeface="Courier New" panose="02070309020205020404" pitchFamily="49" charset="0"/>
              </a:rPr>
              <a:t>terraform </a:t>
            </a:r>
            <a:r>
              <a:rPr lang="en-US" sz="1800" dirty="0" err="1">
                <a:effectLst/>
                <a:latin typeface="Courier New" panose="02070309020205020404" pitchFamily="49" charset="0"/>
                <a:cs typeface="Courier New" panose="02070309020205020404" pitchFamily="49" charset="0"/>
              </a:rPr>
              <a:t>init</a:t>
            </a:r>
            <a:r>
              <a:rPr lang="en-US" sz="1800" dirty="0">
                <a:effectLst/>
              </a:rPr>
              <a:t> and </a:t>
            </a:r>
            <a:r>
              <a:rPr lang="en-US" sz="1800" dirty="0">
                <a:effectLst/>
                <a:latin typeface="Courier New" panose="02070309020205020404" pitchFamily="49" charset="0"/>
                <a:cs typeface="Courier New" panose="02070309020205020404" pitchFamily="49" charset="0"/>
              </a:rPr>
              <a:t>terraform apply </a:t>
            </a:r>
            <a:r>
              <a:rPr lang="en-US" sz="1800" dirty="0">
                <a:effectLst/>
              </a:rPr>
              <a:t>are run. </a:t>
            </a:r>
            <a:endParaRPr lang="en-US" dirty="0"/>
          </a:p>
          <a:p>
            <a:endParaRPr lang="en-VN" dirty="0"/>
          </a:p>
        </p:txBody>
      </p:sp>
    </p:spTree>
    <p:extLst>
      <p:ext uri="{BB962C8B-B14F-4D97-AF65-F5344CB8AC3E}">
        <p14:creationId xmlns:p14="http://schemas.microsoft.com/office/powerpoint/2010/main" val="23310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311A4-6EAB-AF85-C94F-E821CA539E71}"/>
              </a:ext>
            </a:extLst>
          </p:cNvPr>
          <p:cNvSpPr txBox="1"/>
          <p:nvPr/>
        </p:nvSpPr>
        <p:spPr>
          <a:xfrm>
            <a:off x="1590261" y="569843"/>
            <a:ext cx="3096873" cy="369332"/>
          </a:xfrm>
          <a:prstGeom prst="rect">
            <a:avLst/>
          </a:prstGeom>
          <a:noFill/>
        </p:spPr>
        <p:txBody>
          <a:bodyPr wrap="none" rtlCol="0">
            <a:spAutoFit/>
          </a:bodyPr>
          <a:lstStyle/>
          <a:p>
            <a:r>
              <a:rPr lang="en-VN" dirty="0"/>
              <a:t>First, we define our </a:t>
            </a:r>
            <a:r>
              <a:rPr lang="en-VN" dirty="0">
                <a:latin typeface="Courier New" panose="02070309020205020404" pitchFamily="49" charset="0"/>
                <a:cs typeface="Courier New" panose="02070309020205020404" pitchFamily="49" charset="0"/>
              </a:rPr>
              <a:t>main.tf</a:t>
            </a:r>
          </a:p>
        </p:txBody>
      </p:sp>
      <p:pic>
        <p:nvPicPr>
          <p:cNvPr id="3" name="Picture 2">
            <a:extLst>
              <a:ext uri="{FF2B5EF4-FFF2-40B4-BE49-F238E27FC236}">
                <a16:creationId xmlns:a16="http://schemas.microsoft.com/office/drawing/2014/main" id="{A2AD323A-875F-9E7C-D357-95B1A3DC3EC8}"/>
              </a:ext>
            </a:extLst>
          </p:cNvPr>
          <p:cNvPicPr>
            <a:picLocks noChangeAspect="1"/>
          </p:cNvPicPr>
          <p:nvPr/>
        </p:nvPicPr>
        <p:blipFill>
          <a:blip r:embed="rId2"/>
          <a:stretch>
            <a:fillRect/>
          </a:stretch>
        </p:blipFill>
        <p:spPr>
          <a:xfrm>
            <a:off x="2787650" y="1593850"/>
            <a:ext cx="6362700" cy="2819400"/>
          </a:xfrm>
          <a:prstGeom prst="rect">
            <a:avLst/>
          </a:prstGeom>
        </p:spPr>
      </p:pic>
    </p:spTree>
    <p:extLst>
      <p:ext uri="{BB962C8B-B14F-4D97-AF65-F5344CB8AC3E}">
        <p14:creationId xmlns:p14="http://schemas.microsoft.com/office/powerpoint/2010/main" val="79308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F1F92F-864B-0A78-E850-8F93AD0BCE42}"/>
              </a:ext>
            </a:extLst>
          </p:cNvPr>
          <p:cNvSpPr txBox="1"/>
          <p:nvPr/>
        </p:nvSpPr>
        <p:spPr>
          <a:xfrm>
            <a:off x="1351722" y="662609"/>
            <a:ext cx="7817525" cy="369332"/>
          </a:xfrm>
          <a:prstGeom prst="rect">
            <a:avLst/>
          </a:prstGeom>
          <a:noFill/>
        </p:spPr>
        <p:txBody>
          <a:bodyPr wrap="none" rtlCol="0">
            <a:spAutoFit/>
          </a:bodyPr>
          <a:lstStyle/>
          <a:p>
            <a:r>
              <a:rPr lang="en-VN" dirty="0"/>
              <a:t>Next, we </a:t>
            </a:r>
            <a:r>
              <a:rPr lang="en-US" b="0" i="0" dirty="0">
                <a:effectLst/>
              </a:rPr>
              <a:t>define the input value of the Module in the </a:t>
            </a:r>
            <a:r>
              <a:rPr lang="en-US" b="0" i="0" dirty="0" err="1">
                <a:effectLst/>
                <a:latin typeface="Courier New" panose="02070309020205020404" pitchFamily="49" charset="0"/>
                <a:cs typeface="Courier New" panose="02070309020205020404" pitchFamily="49" charset="0"/>
              </a:rPr>
              <a:t>vpc</a:t>
            </a:r>
            <a:r>
              <a:rPr lang="en-US" b="0" i="0" dirty="0">
                <a:effectLst/>
                <a:latin typeface="Courier New" panose="02070309020205020404" pitchFamily="49" charset="0"/>
                <a:cs typeface="Courier New" panose="02070309020205020404" pitchFamily="49" charset="0"/>
              </a:rPr>
              <a:t>/</a:t>
            </a:r>
            <a:r>
              <a:rPr lang="en-US" b="0" i="0" dirty="0" err="1">
                <a:effectLst/>
                <a:latin typeface="Courier New" panose="02070309020205020404" pitchFamily="49" charset="0"/>
                <a:cs typeface="Courier New" panose="02070309020205020404" pitchFamily="49" charset="0"/>
              </a:rPr>
              <a:t>variables.tf</a:t>
            </a:r>
            <a:r>
              <a:rPr lang="en-US" b="0" i="0" dirty="0">
                <a:effectLst/>
                <a:latin typeface="Courier New" panose="02070309020205020404" pitchFamily="49" charset="0"/>
                <a:cs typeface="Courier New" panose="02070309020205020404" pitchFamily="49" charset="0"/>
              </a:rPr>
              <a:t> </a:t>
            </a:r>
            <a:r>
              <a:rPr lang="en-US" b="0" i="0" dirty="0">
                <a:effectLst/>
              </a:rPr>
              <a:t>file.</a:t>
            </a:r>
            <a:endParaRPr lang="en-VN" dirty="0"/>
          </a:p>
        </p:txBody>
      </p:sp>
      <p:pic>
        <p:nvPicPr>
          <p:cNvPr id="4" name="Picture 3">
            <a:extLst>
              <a:ext uri="{FF2B5EF4-FFF2-40B4-BE49-F238E27FC236}">
                <a16:creationId xmlns:a16="http://schemas.microsoft.com/office/drawing/2014/main" id="{C7786F63-81D3-C19C-E448-9E042E48D7F1}"/>
              </a:ext>
            </a:extLst>
          </p:cNvPr>
          <p:cNvPicPr>
            <a:picLocks noChangeAspect="1"/>
          </p:cNvPicPr>
          <p:nvPr/>
        </p:nvPicPr>
        <p:blipFill>
          <a:blip r:embed="rId2"/>
          <a:stretch>
            <a:fillRect/>
          </a:stretch>
        </p:blipFill>
        <p:spPr>
          <a:xfrm>
            <a:off x="4298950" y="1428750"/>
            <a:ext cx="3835400" cy="4140200"/>
          </a:xfrm>
          <a:prstGeom prst="rect">
            <a:avLst/>
          </a:prstGeom>
        </p:spPr>
      </p:pic>
    </p:spTree>
    <p:extLst>
      <p:ext uri="{BB962C8B-B14F-4D97-AF65-F5344CB8AC3E}">
        <p14:creationId xmlns:p14="http://schemas.microsoft.com/office/powerpoint/2010/main" val="3988008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17642-8603-DE4D-6F72-538B5437734C}"/>
              </a:ext>
            </a:extLst>
          </p:cNvPr>
          <p:cNvSpPr txBox="1"/>
          <p:nvPr/>
        </p:nvSpPr>
        <p:spPr>
          <a:xfrm>
            <a:off x="1272209" y="371061"/>
            <a:ext cx="9394816" cy="646331"/>
          </a:xfrm>
          <a:prstGeom prst="rect">
            <a:avLst/>
          </a:prstGeom>
          <a:noFill/>
        </p:spPr>
        <p:txBody>
          <a:bodyPr wrap="none" rtlCol="0">
            <a:spAutoFit/>
          </a:bodyPr>
          <a:lstStyle/>
          <a:p>
            <a:r>
              <a:rPr lang="en-VN" dirty="0"/>
              <a:t>Update for the </a:t>
            </a:r>
            <a:r>
              <a:rPr lang="en-VN" dirty="0">
                <a:latin typeface="Courier New" panose="02070309020205020404" pitchFamily="49" charset="0"/>
                <a:cs typeface="Courier New" panose="02070309020205020404" pitchFamily="49" charset="0"/>
              </a:rPr>
              <a:t>vpc/main.tf</a:t>
            </a:r>
            <a:r>
              <a:rPr lang="en-VN" dirty="0"/>
              <a:t>: </a:t>
            </a:r>
          </a:p>
          <a:p>
            <a:pPr algn="ctr"/>
            <a:r>
              <a:rPr lang="en-VN" dirty="0"/>
              <a:t>(The code here is the same with the example above, we just replace the dynamic values arguments)</a:t>
            </a:r>
          </a:p>
        </p:txBody>
      </p:sp>
      <p:pic>
        <p:nvPicPr>
          <p:cNvPr id="3" name="Picture 2">
            <a:extLst>
              <a:ext uri="{FF2B5EF4-FFF2-40B4-BE49-F238E27FC236}">
                <a16:creationId xmlns:a16="http://schemas.microsoft.com/office/drawing/2014/main" id="{52BAD1B0-A145-8FD9-8BDA-B891891EDA55}"/>
              </a:ext>
            </a:extLst>
          </p:cNvPr>
          <p:cNvPicPr>
            <a:picLocks noChangeAspect="1"/>
          </p:cNvPicPr>
          <p:nvPr/>
        </p:nvPicPr>
        <p:blipFill>
          <a:blip r:embed="rId3"/>
          <a:stretch>
            <a:fillRect/>
          </a:stretch>
        </p:blipFill>
        <p:spPr>
          <a:xfrm>
            <a:off x="1492250" y="1136531"/>
            <a:ext cx="6477000" cy="5739618"/>
          </a:xfrm>
          <a:prstGeom prst="rect">
            <a:avLst/>
          </a:prstGeom>
        </p:spPr>
      </p:pic>
      <p:cxnSp>
        <p:nvCxnSpPr>
          <p:cNvPr id="5" name="Straight Arrow Connector 4">
            <a:extLst>
              <a:ext uri="{FF2B5EF4-FFF2-40B4-BE49-F238E27FC236}">
                <a16:creationId xmlns:a16="http://schemas.microsoft.com/office/drawing/2014/main" id="{2BBBFBDC-ED49-78A0-35DA-5FAB12559C61}"/>
              </a:ext>
            </a:extLst>
          </p:cNvPr>
          <p:cNvCxnSpPr>
            <a:cxnSpLocks/>
          </p:cNvCxnSpPr>
          <p:nvPr/>
        </p:nvCxnSpPr>
        <p:spPr>
          <a:xfrm flipH="1" flipV="1">
            <a:off x="4730750" y="1441450"/>
            <a:ext cx="3962400" cy="3048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 name="Straight Arrow Connector 5">
            <a:extLst>
              <a:ext uri="{FF2B5EF4-FFF2-40B4-BE49-F238E27FC236}">
                <a16:creationId xmlns:a16="http://schemas.microsoft.com/office/drawing/2014/main" id="{1DC6CF95-C82E-3E2D-1C97-554C26585D9A}"/>
              </a:ext>
            </a:extLst>
          </p:cNvPr>
          <p:cNvCxnSpPr>
            <a:cxnSpLocks/>
          </p:cNvCxnSpPr>
          <p:nvPr/>
        </p:nvCxnSpPr>
        <p:spPr>
          <a:xfrm flipH="1">
            <a:off x="4387850" y="2355850"/>
            <a:ext cx="4495800" cy="10668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8" name="Straight Arrow Connector 7">
            <a:extLst>
              <a:ext uri="{FF2B5EF4-FFF2-40B4-BE49-F238E27FC236}">
                <a16:creationId xmlns:a16="http://schemas.microsoft.com/office/drawing/2014/main" id="{92297193-8BF6-25DF-36A5-451D363E9137}"/>
              </a:ext>
            </a:extLst>
          </p:cNvPr>
          <p:cNvCxnSpPr>
            <a:cxnSpLocks/>
          </p:cNvCxnSpPr>
          <p:nvPr/>
        </p:nvCxnSpPr>
        <p:spPr>
          <a:xfrm flipH="1">
            <a:off x="4197350" y="4565650"/>
            <a:ext cx="4495800" cy="106680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30246C1C-8D56-B296-62BB-EA469E25D2E2}"/>
              </a:ext>
            </a:extLst>
          </p:cNvPr>
          <p:cNvCxnSpPr>
            <a:cxnSpLocks/>
          </p:cNvCxnSpPr>
          <p:nvPr/>
        </p:nvCxnSpPr>
        <p:spPr>
          <a:xfrm flipH="1" flipV="1">
            <a:off x="4197350" y="3855422"/>
            <a:ext cx="4305300" cy="48162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5765CC0E-4C49-5EE8-D72B-AFAECE717BAB}"/>
              </a:ext>
            </a:extLst>
          </p:cNvPr>
          <p:cNvSpPr txBox="1"/>
          <p:nvPr/>
        </p:nvSpPr>
        <p:spPr>
          <a:xfrm>
            <a:off x="8966606" y="1633883"/>
            <a:ext cx="2279926" cy="646331"/>
          </a:xfrm>
          <a:prstGeom prst="rect">
            <a:avLst/>
          </a:prstGeom>
          <a:noFill/>
        </p:spPr>
        <p:txBody>
          <a:bodyPr wrap="square" rtlCol="0">
            <a:spAutoFit/>
          </a:bodyPr>
          <a:lstStyle/>
          <a:p>
            <a:r>
              <a:rPr lang="en-VN" dirty="0"/>
              <a:t>Get the value from top root module</a:t>
            </a:r>
          </a:p>
        </p:txBody>
      </p:sp>
      <p:sp>
        <p:nvSpPr>
          <p:cNvPr id="19" name="TextBox 18">
            <a:extLst>
              <a:ext uri="{FF2B5EF4-FFF2-40B4-BE49-F238E27FC236}">
                <a16:creationId xmlns:a16="http://schemas.microsoft.com/office/drawing/2014/main" id="{BCE84B71-8858-5A93-5644-456F648A94F1}"/>
              </a:ext>
            </a:extLst>
          </p:cNvPr>
          <p:cNvSpPr txBox="1"/>
          <p:nvPr/>
        </p:nvSpPr>
        <p:spPr>
          <a:xfrm>
            <a:off x="9015051" y="4242484"/>
            <a:ext cx="2279926" cy="646331"/>
          </a:xfrm>
          <a:prstGeom prst="rect">
            <a:avLst/>
          </a:prstGeom>
          <a:noFill/>
        </p:spPr>
        <p:txBody>
          <a:bodyPr wrap="square" rtlCol="0">
            <a:spAutoFit/>
          </a:bodyPr>
          <a:lstStyle/>
          <a:p>
            <a:r>
              <a:rPr lang="en-VN" dirty="0"/>
              <a:t>Get the value from top root module</a:t>
            </a:r>
          </a:p>
        </p:txBody>
      </p:sp>
      <p:sp>
        <p:nvSpPr>
          <p:cNvPr id="21" name="TextBox 20">
            <a:extLst>
              <a:ext uri="{FF2B5EF4-FFF2-40B4-BE49-F238E27FC236}">
                <a16:creationId xmlns:a16="http://schemas.microsoft.com/office/drawing/2014/main" id="{E20D33CC-741E-C9BE-A0E4-E7B6627D4B82}"/>
              </a:ext>
            </a:extLst>
          </p:cNvPr>
          <p:cNvSpPr txBox="1"/>
          <p:nvPr/>
        </p:nvSpPr>
        <p:spPr>
          <a:xfrm>
            <a:off x="8021284" y="5536012"/>
            <a:ext cx="4058675" cy="646331"/>
          </a:xfrm>
          <a:prstGeom prst="rect">
            <a:avLst/>
          </a:prstGeom>
          <a:noFill/>
        </p:spPr>
        <p:txBody>
          <a:bodyPr wrap="none" rtlCol="0">
            <a:spAutoFit/>
          </a:bodyPr>
          <a:lstStyle/>
          <a:p>
            <a:r>
              <a:rPr lang="en-VN" dirty="0"/>
              <a:t>For the whole source code, please check </a:t>
            </a:r>
            <a:br>
              <a:rPr lang="en-VN" dirty="0"/>
            </a:br>
            <a:r>
              <a:rPr lang="en-VN" dirty="0"/>
              <a:t>in the </a:t>
            </a:r>
            <a:r>
              <a:rPr lang="en-VN" dirty="0">
                <a:solidFill>
                  <a:srgbClr val="0070C0"/>
                </a:solidFill>
              </a:rPr>
              <a:t>Github link (TODO)</a:t>
            </a:r>
          </a:p>
        </p:txBody>
      </p:sp>
    </p:spTree>
    <p:extLst>
      <p:ext uri="{BB962C8B-B14F-4D97-AF65-F5344CB8AC3E}">
        <p14:creationId xmlns:p14="http://schemas.microsoft.com/office/powerpoint/2010/main" val="3095188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B91D08-9A06-23BE-7CBA-7DA485B5FEBA}"/>
              </a:ext>
            </a:extLst>
          </p:cNvPr>
          <p:cNvSpPr txBox="1"/>
          <p:nvPr/>
        </p:nvSpPr>
        <p:spPr>
          <a:xfrm>
            <a:off x="942409" y="527050"/>
            <a:ext cx="4811125" cy="369332"/>
          </a:xfrm>
          <a:prstGeom prst="rect">
            <a:avLst/>
          </a:prstGeom>
          <a:noFill/>
        </p:spPr>
        <p:txBody>
          <a:bodyPr wrap="none" rtlCol="0">
            <a:spAutoFit/>
          </a:bodyPr>
          <a:lstStyle/>
          <a:p>
            <a:pPr algn="ctr"/>
            <a:r>
              <a:rPr lang="en-VN" dirty="0"/>
              <a:t>Running </a:t>
            </a:r>
            <a:r>
              <a:rPr lang="en-VN" dirty="0">
                <a:latin typeface="Courier New" panose="02070309020205020404" pitchFamily="49" charset="0"/>
                <a:cs typeface="Courier New" panose="02070309020205020404" pitchFamily="49" charset="0"/>
              </a:rPr>
              <a:t>terraform plan </a:t>
            </a:r>
            <a:r>
              <a:rPr lang="en-VN" dirty="0"/>
              <a:t>to verify our code:</a:t>
            </a:r>
          </a:p>
        </p:txBody>
      </p:sp>
      <p:pic>
        <p:nvPicPr>
          <p:cNvPr id="3" name="Picture 2">
            <a:extLst>
              <a:ext uri="{FF2B5EF4-FFF2-40B4-BE49-F238E27FC236}">
                <a16:creationId xmlns:a16="http://schemas.microsoft.com/office/drawing/2014/main" id="{FA5F8631-62D2-CB98-3E7B-DCD8376022FE}"/>
              </a:ext>
            </a:extLst>
          </p:cNvPr>
          <p:cNvPicPr>
            <a:picLocks noChangeAspect="1"/>
          </p:cNvPicPr>
          <p:nvPr/>
        </p:nvPicPr>
        <p:blipFill>
          <a:blip r:embed="rId2"/>
          <a:stretch>
            <a:fillRect/>
          </a:stretch>
        </p:blipFill>
        <p:spPr>
          <a:xfrm>
            <a:off x="1941802" y="1365250"/>
            <a:ext cx="7623464" cy="1352550"/>
          </a:xfrm>
          <a:prstGeom prst="rect">
            <a:avLst/>
          </a:prstGeom>
        </p:spPr>
      </p:pic>
      <p:sp>
        <p:nvSpPr>
          <p:cNvPr id="4" name="TextBox 3">
            <a:extLst>
              <a:ext uri="{FF2B5EF4-FFF2-40B4-BE49-F238E27FC236}">
                <a16:creationId xmlns:a16="http://schemas.microsoft.com/office/drawing/2014/main" id="{778DCD49-BD1C-5E19-0BA7-11209A6D6EA0}"/>
              </a:ext>
            </a:extLst>
          </p:cNvPr>
          <p:cNvSpPr txBox="1"/>
          <p:nvPr/>
        </p:nvSpPr>
        <p:spPr>
          <a:xfrm>
            <a:off x="1139687" y="3339548"/>
            <a:ext cx="4589718" cy="369332"/>
          </a:xfrm>
          <a:prstGeom prst="rect">
            <a:avLst/>
          </a:prstGeom>
          <a:noFill/>
        </p:spPr>
        <p:txBody>
          <a:bodyPr wrap="none" rtlCol="0">
            <a:spAutoFit/>
          </a:bodyPr>
          <a:lstStyle/>
          <a:p>
            <a:r>
              <a:rPr lang="en-VN" dirty="0"/>
              <a:t>Then, let’s apply </a:t>
            </a:r>
            <a:r>
              <a:rPr lang="en-VN" dirty="0">
                <a:sym typeface="Wingdings" pitchFamily="2" charset="2"/>
              </a:rPr>
              <a:t> (take around 5-10 minutes) </a:t>
            </a:r>
            <a:endParaRPr lang="en-VN" dirty="0"/>
          </a:p>
        </p:txBody>
      </p:sp>
      <p:pic>
        <p:nvPicPr>
          <p:cNvPr id="6" name="Picture 5">
            <a:extLst>
              <a:ext uri="{FF2B5EF4-FFF2-40B4-BE49-F238E27FC236}">
                <a16:creationId xmlns:a16="http://schemas.microsoft.com/office/drawing/2014/main" id="{069B9FB3-E495-A0D5-FDB7-66C36F2A1CF5}"/>
              </a:ext>
            </a:extLst>
          </p:cNvPr>
          <p:cNvPicPr>
            <a:picLocks noChangeAspect="1"/>
          </p:cNvPicPr>
          <p:nvPr/>
        </p:nvPicPr>
        <p:blipFill>
          <a:blip r:embed="rId3"/>
          <a:stretch>
            <a:fillRect/>
          </a:stretch>
        </p:blipFill>
        <p:spPr>
          <a:xfrm>
            <a:off x="1797050" y="4230024"/>
            <a:ext cx="9191997" cy="640426"/>
          </a:xfrm>
          <a:prstGeom prst="rect">
            <a:avLst/>
          </a:prstGeom>
        </p:spPr>
      </p:pic>
    </p:spTree>
    <p:extLst>
      <p:ext uri="{BB962C8B-B14F-4D97-AF65-F5344CB8AC3E}">
        <p14:creationId xmlns:p14="http://schemas.microsoft.com/office/powerpoint/2010/main" val="3839499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58405" y="298450"/>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990131" y="3175684"/>
            <a:ext cx="8236615" cy="646331"/>
          </a:xfrm>
          <a:prstGeom prst="rect">
            <a:avLst/>
          </a:prstGeom>
          <a:noFill/>
        </p:spPr>
        <p:txBody>
          <a:bodyPr wrap="square">
            <a:spAutoFit/>
          </a:bodyPr>
          <a:lstStyle/>
          <a:p>
            <a:pPr algn="l"/>
            <a:r>
              <a:rPr lang="en-US" sz="3600" b="1" i="0" dirty="0">
                <a:effectLst/>
                <a:latin typeface="sohne"/>
              </a:rPr>
              <a:t>Publish Terraform Module</a:t>
            </a:r>
          </a:p>
        </p:txBody>
      </p:sp>
    </p:spTree>
    <p:extLst>
      <p:ext uri="{BB962C8B-B14F-4D97-AF65-F5344CB8AC3E}">
        <p14:creationId xmlns:p14="http://schemas.microsoft.com/office/powerpoint/2010/main" val="145505213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323" y="0"/>
            <a:ext cx="11699977"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527"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4"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97390" y="656573"/>
            <a:ext cx="9790818" cy="5684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2558597" y="1654072"/>
            <a:ext cx="8068399" cy="660324"/>
          </a:xfrm>
          <a:prstGeom prst="rect">
            <a:avLst/>
          </a:prstGeom>
        </p:spPr>
        <p:txBody>
          <a:bodyPr vert="horz" lIns="91440" tIns="45720" rIns="91440" bIns="45720" rtlCol="0" anchor="b">
            <a:normAutofit/>
          </a:bodyPr>
          <a:lstStyle/>
          <a:p>
            <a:pPr defTabSz="361188">
              <a:spcAft>
                <a:spcPts val="600"/>
              </a:spcAft>
            </a:pPr>
            <a:r>
              <a:rPr lang="en-US" sz="2844" kern="1200">
                <a:solidFill>
                  <a:schemeClr val="tx1"/>
                </a:solidFill>
                <a:latin typeface="Arial" panose="020B0604020202020204" pitchFamily="34" charset="0"/>
                <a:ea typeface="+mn-ea"/>
                <a:cs typeface="Arial" panose="020B0604020202020204" pitchFamily="34" charset="0"/>
              </a:rPr>
              <a:t>Create AWS Virtual Private Cloud with Terraform</a:t>
            </a:r>
            <a:endParaRPr lang="en-US" sz="3600" b="1" i="0">
              <a:effectLst/>
              <a:latin typeface="Helvetica" pitchFamily="2" charset="0"/>
            </a:endParaRPr>
          </a:p>
        </p:txBody>
      </p:sp>
      <p:sp>
        <p:nvSpPr>
          <p:cNvPr id="5" name="TextBox 4">
            <a:extLst>
              <a:ext uri="{FF2B5EF4-FFF2-40B4-BE49-F238E27FC236}">
                <a16:creationId xmlns:a16="http://schemas.microsoft.com/office/drawing/2014/main" id="{7AE0F3FE-5AE3-5E68-848F-31FF555331E8}"/>
              </a:ext>
            </a:extLst>
          </p:cNvPr>
          <p:cNvSpPr txBox="1"/>
          <p:nvPr/>
        </p:nvSpPr>
        <p:spPr>
          <a:xfrm>
            <a:off x="5787336" y="984860"/>
            <a:ext cx="1181862" cy="578620"/>
          </a:xfrm>
          <a:prstGeom prst="rect">
            <a:avLst/>
          </a:prstGeom>
          <a:noFill/>
        </p:spPr>
        <p:txBody>
          <a:bodyPr wrap="none" rtlCol="0">
            <a:spAutoFit/>
          </a:bodyPr>
          <a:lstStyle/>
          <a:p>
            <a:pPr defTabSz="361188">
              <a:spcAft>
                <a:spcPts val="600"/>
              </a:spcAft>
            </a:pPr>
            <a:r>
              <a:rPr lang="en-VN" sz="3160" kern="1200">
                <a:solidFill>
                  <a:schemeClr val="tx1"/>
                </a:solidFill>
                <a:latin typeface="+mn-lt"/>
                <a:ea typeface="+mn-ea"/>
                <a:cs typeface="+mn-cs"/>
              </a:rPr>
              <a:t>Part 2</a:t>
            </a:r>
            <a:endParaRPr lang="en-VN" sz="4000"/>
          </a:p>
        </p:txBody>
      </p:sp>
      <p:pic>
        <p:nvPicPr>
          <p:cNvPr id="10" name="Picture 9" descr="A diagram of a diagram&#10;&#10;Description automatically generated with medium confidence">
            <a:extLst>
              <a:ext uri="{FF2B5EF4-FFF2-40B4-BE49-F238E27FC236}">
                <a16:creationId xmlns:a16="http://schemas.microsoft.com/office/drawing/2014/main" id="{495A68DB-6CBE-E16B-FFBD-978293380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7410" y="2317859"/>
            <a:ext cx="5410774" cy="3694979"/>
          </a:xfrm>
          <a:prstGeom prst="rect">
            <a:avLst/>
          </a:prstGeom>
        </p:spPr>
      </p:pic>
    </p:spTree>
    <p:extLst>
      <p:ext uri="{BB962C8B-B14F-4D97-AF65-F5344CB8AC3E}">
        <p14:creationId xmlns:p14="http://schemas.microsoft.com/office/powerpoint/2010/main" val="173486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7A0301-147F-3EEA-CCB7-6AA1F6C7AA8A}"/>
              </a:ext>
            </a:extLst>
          </p:cNvPr>
          <p:cNvSpPr txBox="1"/>
          <p:nvPr/>
        </p:nvSpPr>
        <p:spPr>
          <a:xfrm>
            <a:off x="1563757" y="424070"/>
            <a:ext cx="7687874" cy="1754326"/>
          </a:xfrm>
          <a:prstGeom prst="rect">
            <a:avLst/>
          </a:prstGeom>
          <a:noFill/>
        </p:spPr>
        <p:txBody>
          <a:bodyPr wrap="none" rtlCol="0">
            <a:spAutoFit/>
          </a:bodyPr>
          <a:lstStyle/>
          <a:p>
            <a:r>
              <a:rPr lang="en-US" dirty="0"/>
              <a:t>We will publish our Module so everyone can use it. </a:t>
            </a:r>
          </a:p>
          <a:p>
            <a:r>
              <a:rPr lang="en-US" dirty="0"/>
              <a:t>To do that, we need to </a:t>
            </a:r>
          </a:p>
          <a:p>
            <a:pPr marL="285750" indent="-285750">
              <a:buFont typeface="Arial" panose="020B0604020202020204" pitchFamily="34" charset="0"/>
              <a:buChar char="•"/>
            </a:pPr>
            <a:r>
              <a:rPr lang="en-US" dirty="0"/>
              <a:t>Have a </a:t>
            </a:r>
            <a:r>
              <a:rPr lang="en-US" dirty="0" err="1"/>
              <a:t>Github</a:t>
            </a:r>
            <a:r>
              <a:rPr lang="en-US" dirty="0"/>
              <a:t> account and visit </a:t>
            </a:r>
            <a:r>
              <a:rPr lang="en-US" dirty="0">
                <a:hlinkClick r:id="rId2"/>
              </a:rPr>
              <a:t>https://registry.terraform.io</a:t>
            </a:r>
            <a:r>
              <a:rPr lang="en-US" dirty="0"/>
              <a:t> (login by </a:t>
            </a:r>
            <a:r>
              <a:rPr lang="en-US" dirty="0" err="1"/>
              <a:t>Github</a:t>
            </a:r>
            <a:r>
              <a:rPr lang="en-US" dirty="0"/>
              <a:t>)</a:t>
            </a:r>
          </a:p>
          <a:p>
            <a:pPr marL="285750" indent="-285750">
              <a:buFont typeface="Arial" panose="020B0604020202020204" pitchFamily="34" charset="0"/>
              <a:buChar char="•"/>
            </a:pPr>
            <a:r>
              <a:rPr lang="en-US" dirty="0"/>
              <a:t>Create a Repository in Public status, the name must be in the format </a:t>
            </a:r>
          </a:p>
          <a:p>
            <a:r>
              <a:rPr lang="en-US" dirty="0">
                <a:latin typeface="Courier New" panose="02070309020205020404" pitchFamily="49" charset="0"/>
                <a:cs typeface="Courier New" panose="02070309020205020404" pitchFamily="49" charset="0"/>
              </a:rPr>
              <a:t>terraform-&lt;PROVIDER&gt;-&lt;NAME&gt;</a:t>
            </a:r>
          </a:p>
          <a:p>
            <a:pPr marL="285750" indent="-285750">
              <a:buFont typeface="Arial" panose="020B0604020202020204" pitchFamily="34" charset="0"/>
              <a:buChar char="•"/>
            </a:pPr>
            <a:r>
              <a:rPr lang="en-US" dirty="0"/>
              <a:t>Copy 3 files in the </a:t>
            </a:r>
            <a:r>
              <a:rPr lang="en-US" dirty="0" err="1"/>
              <a:t>vpc</a:t>
            </a:r>
            <a:r>
              <a:rPr lang="en-US" dirty="0"/>
              <a:t> folder and upload to our new </a:t>
            </a:r>
            <a:r>
              <a:rPr lang="en-US" dirty="0" err="1"/>
              <a:t>Github</a:t>
            </a:r>
            <a:r>
              <a:rPr lang="en-US" dirty="0"/>
              <a:t> Repo.</a:t>
            </a:r>
            <a:endParaRPr lang="en-VN" dirty="0"/>
          </a:p>
        </p:txBody>
      </p:sp>
      <p:pic>
        <p:nvPicPr>
          <p:cNvPr id="3" name="Picture 2">
            <a:extLst>
              <a:ext uri="{FF2B5EF4-FFF2-40B4-BE49-F238E27FC236}">
                <a16:creationId xmlns:a16="http://schemas.microsoft.com/office/drawing/2014/main" id="{81C9F834-D2F6-6FA7-BB96-DF978FBD2205}"/>
              </a:ext>
            </a:extLst>
          </p:cNvPr>
          <p:cNvPicPr>
            <a:picLocks noChangeAspect="1"/>
          </p:cNvPicPr>
          <p:nvPr/>
        </p:nvPicPr>
        <p:blipFill>
          <a:blip r:embed="rId3"/>
          <a:stretch>
            <a:fillRect/>
          </a:stretch>
        </p:blipFill>
        <p:spPr>
          <a:xfrm>
            <a:off x="1797050" y="2508250"/>
            <a:ext cx="8531206" cy="3505200"/>
          </a:xfrm>
          <a:prstGeom prst="rect">
            <a:avLst/>
          </a:prstGeom>
        </p:spPr>
      </p:pic>
    </p:spTree>
    <p:extLst>
      <p:ext uri="{BB962C8B-B14F-4D97-AF65-F5344CB8AC3E}">
        <p14:creationId xmlns:p14="http://schemas.microsoft.com/office/powerpoint/2010/main" val="1404468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407FFC-B2FE-B800-852D-FE526DCC36C7}"/>
              </a:ext>
            </a:extLst>
          </p:cNvPr>
          <p:cNvSpPr txBox="1"/>
          <p:nvPr/>
        </p:nvSpPr>
        <p:spPr>
          <a:xfrm>
            <a:off x="1457739" y="530087"/>
            <a:ext cx="4132991" cy="646331"/>
          </a:xfrm>
          <a:prstGeom prst="rect">
            <a:avLst/>
          </a:prstGeom>
          <a:noFill/>
        </p:spPr>
        <p:txBody>
          <a:bodyPr wrap="none" rtlCol="0">
            <a:spAutoFit/>
          </a:bodyPr>
          <a:lstStyle/>
          <a:p>
            <a:r>
              <a:rPr lang="en-VN" dirty="0"/>
              <a:t>Access to the </a:t>
            </a:r>
            <a:r>
              <a:rPr lang="en-US" dirty="0">
                <a:hlinkClick r:id="rId2"/>
              </a:rPr>
              <a:t>https://registry.terraform.io/</a:t>
            </a:r>
            <a:endParaRPr lang="en-US" dirty="0"/>
          </a:p>
          <a:p>
            <a:r>
              <a:rPr lang="en-US" dirty="0"/>
              <a:t>Choose option Publish -&gt; Module</a:t>
            </a:r>
            <a:r>
              <a:rPr lang="en-VN" dirty="0"/>
              <a:t> </a:t>
            </a:r>
          </a:p>
        </p:txBody>
      </p:sp>
      <p:pic>
        <p:nvPicPr>
          <p:cNvPr id="3" name="Picture 2">
            <a:extLst>
              <a:ext uri="{FF2B5EF4-FFF2-40B4-BE49-F238E27FC236}">
                <a16:creationId xmlns:a16="http://schemas.microsoft.com/office/drawing/2014/main" id="{8EF225F4-2A2C-5C63-F57D-059580E41C4B}"/>
              </a:ext>
            </a:extLst>
          </p:cNvPr>
          <p:cNvPicPr>
            <a:picLocks noChangeAspect="1"/>
          </p:cNvPicPr>
          <p:nvPr/>
        </p:nvPicPr>
        <p:blipFill>
          <a:blip r:embed="rId3"/>
          <a:stretch>
            <a:fillRect/>
          </a:stretch>
        </p:blipFill>
        <p:spPr>
          <a:xfrm>
            <a:off x="2178050" y="1670050"/>
            <a:ext cx="7772400" cy="3193431"/>
          </a:xfrm>
          <a:prstGeom prst="rect">
            <a:avLst/>
          </a:prstGeom>
        </p:spPr>
      </p:pic>
    </p:spTree>
    <p:extLst>
      <p:ext uri="{BB962C8B-B14F-4D97-AF65-F5344CB8AC3E}">
        <p14:creationId xmlns:p14="http://schemas.microsoft.com/office/powerpoint/2010/main" val="1565025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680A174-A8A5-1C9E-4F23-D5F0CABD1F55}"/>
              </a:ext>
            </a:extLst>
          </p:cNvPr>
          <p:cNvPicPr>
            <a:picLocks noChangeAspect="1"/>
          </p:cNvPicPr>
          <p:nvPr/>
        </p:nvPicPr>
        <p:blipFill>
          <a:blip r:embed="rId3"/>
          <a:stretch>
            <a:fillRect/>
          </a:stretch>
        </p:blipFill>
        <p:spPr>
          <a:xfrm>
            <a:off x="3847217" y="656573"/>
            <a:ext cx="4738864" cy="5027974"/>
          </a:xfrm>
          <a:prstGeom prst="rect">
            <a:avLst/>
          </a:prstGeom>
        </p:spPr>
      </p:pic>
      <p:sp>
        <p:nvSpPr>
          <p:cNvPr id="9" name="Freeform: Shape 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4099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9516EA-FED9-AE19-3D82-747196458741}"/>
              </a:ext>
            </a:extLst>
          </p:cNvPr>
          <p:cNvPicPr>
            <a:picLocks noChangeAspect="1"/>
          </p:cNvPicPr>
          <p:nvPr/>
        </p:nvPicPr>
        <p:blipFill>
          <a:blip r:embed="rId3"/>
          <a:stretch>
            <a:fillRect/>
          </a:stretch>
        </p:blipFill>
        <p:spPr>
          <a:xfrm>
            <a:off x="2330450" y="1516206"/>
            <a:ext cx="7772400" cy="3965287"/>
          </a:xfrm>
          <a:prstGeom prst="rect">
            <a:avLst/>
          </a:prstGeom>
        </p:spPr>
      </p:pic>
      <p:sp>
        <p:nvSpPr>
          <p:cNvPr id="3" name="TextBox 2">
            <a:extLst>
              <a:ext uri="{FF2B5EF4-FFF2-40B4-BE49-F238E27FC236}">
                <a16:creationId xmlns:a16="http://schemas.microsoft.com/office/drawing/2014/main" id="{8D059728-8B4D-6EAA-4D1B-521005E7ED24}"/>
              </a:ext>
            </a:extLst>
          </p:cNvPr>
          <p:cNvSpPr txBox="1"/>
          <p:nvPr/>
        </p:nvSpPr>
        <p:spPr>
          <a:xfrm>
            <a:off x="2358887" y="583096"/>
            <a:ext cx="3474028" cy="369332"/>
          </a:xfrm>
          <a:prstGeom prst="rect">
            <a:avLst/>
          </a:prstGeom>
          <a:noFill/>
        </p:spPr>
        <p:txBody>
          <a:bodyPr wrap="none" rtlCol="0">
            <a:spAutoFit/>
          </a:bodyPr>
          <a:lstStyle/>
          <a:p>
            <a:r>
              <a:rPr lang="en-VN"/>
              <a:t>Our module is published successful</a:t>
            </a:r>
            <a:endParaRPr lang="en-VN" dirty="0"/>
          </a:p>
        </p:txBody>
      </p:sp>
    </p:spTree>
    <p:extLst>
      <p:ext uri="{BB962C8B-B14F-4D97-AF65-F5344CB8AC3E}">
        <p14:creationId xmlns:p14="http://schemas.microsoft.com/office/powerpoint/2010/main" val="3192211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719007" cy="69977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7" name="Rectangle 16">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71D528A-93ED-2728-0315-5F0BE06AE50E}"/>
              </a:ext>
            </a:extLst>
          </p:cNvPr>
          <p:cNvSpPr txBox="1"/>
          <p:nvPr/>
        </p:nvSpPr>
        <p:spPr>
          <a:xfrm>
            <a:off x="643942" y="984250"/>
            <a:ext cx="6431122" cy="4010287"/>
          </a:xfrm>
          <a:prstGeom prst="rect">
            <a:avLst/>
          </a:prstGeom>
        </p:spPr>
        <p:txBody>
          <a:bodyPr vert="horz" lIns="91440" tIns="45720" rIns="91440" bIns="45720" rtlCol="0">
            <a:normAutofit fontScale="62500" lnSpcReduction="20000"/>
          </a:bodyPr>
          <a:lstStyle/>
          <a:p>
            <a:pPr indent="-228600" defTabSz="914400">
              <a:spcBef>
                <a:spcPts val="700"/>
              </a:spcBef>
              <a:buClr>
                <a:schemeClr val="tx2"/>
              </a:buClr>
            </a:pPr>
            <a:r>
              <a:rPr lang="en-US" sz="3600" dirty="0"/>
              <a:t>Summary</a:t>
            </a:r>
            <a:br>
              <a:rPr lang="en-US" sz="1300" dirty="0"/>
            </a:br>
            <a:endParaRPr lang="en-US" sz="1300" dirty="0"/>
          </a:p>
          <a:p>
            <a:pPr indent="-228600" defTabSz="914400">
              <a:spcBef>
                <a:spcPts val="700"/>
              </a:spcBef>
              <a:buClr>
                <a:schemeClr val="tx2"/>
              </a:buClr>
            </a:pPr>
            <a:endParaRPr lang="en-US" sz="1300" dirty="0"/>
          </a:p>
          <a:p>
            <a:pPr indent="-228600" defTabSz="914400">
              <a:spcBef>
                <a:spcPts val="700"/>
              </a:spcBef>
              <a:buClr>
                <a:schemeClr val="tx2"/>
              </a:buClr>
            </a:pPr>
            <a:endParaRPr lang="en-US" sz="2400" dirty="0"/>
          </a:p>
          <a:p>
            <a:pPr indent="-228600" defTabSz="914400">
              <a:spcBef>
                <a:spcPts val="700"/>
              </a:spcBef>
              <a:buClr>
                <a:schemeClr val="tx2"/>
              </a:buClr>
            </a:pPr>
            <a:r>
              <a:rPr lang="en-US" sz="2400" dirty="0"/>
              <a:t>We have learned how to write code from scratch and then organize the code into Modules, </a:t>
            </a:r>
          </a:p>
          <a:p>
            <a:pPr indent="-228600" defTabSz="914400">
              <a:spcBef>
                <a:spcPts val="700"/>
              </a:spcBef>
              <a:buClr>
                <a:schemeClr val="tx2"/>
              </a:buClr>
            </a:pPr>
            <a:r>
              <a:rPr lang="en-US" sz="2400" dirty="0"/>
              <a:t>how to Publish a Module online, and how to use existing Modules. </a:t>
            </a:r>
          </a:p>
          <a:p>
            <a:pPr indent="-228600" defTabSz="914400">
              <a:spcBef>
                <a:spcPts val="700"/>
              </a:spcBef>
              <a:buClr>
                <a:schemeClr val="tx2"/>
              </a:buClr>
            </a:pPr>
            <a:r>
              <a:rPr lang="en-US" sz="2400" dirty="0"/>
              <a:t>Modules help us use existing code and avoid having to write code over and over again.</a:t>
            </a:r>
          </a:p>
          <a:p>
            <a:pPr indent="-228600" defTabSz="914400">
              <a:spcBef>
                <a:spcPts val="700"/>
              </a:spcBef>
              <a:buClr>
                <a:schemeClr val="tx2"/>
              </a:buClr>
            </a:pPr>
            <a:endParaRPr lang="en-US" sz="2400" dirty="0"/>
          </a:p>
          <a:p>
            <a:pPr indent="-228600" defTabSz="914400">
              <a:spcBef>
                <a:spcPts val="700"/>
              </a:spcBef>
              <a:buClr>
                <a:schemeClr val="tx2"/>
              </a:buClr>
            </a:pPr>
            <a:br>
              <a:rPr lang="en-US" sz="2400" dirty="0"/>
            </a:br>
            <a:r>
              <a:rPr lang="en-US" sz="2400" b="0" i="0" dirty="0">
                <a:effectLst/>
              </a:rPr>
              <a:t>When working on important projects, it's smart to use ready-made modules created by experienced developers. </a:t>
            </a:r>
          </a:p>
          <a:p>
            <a:pPr indent="-228600" defTabSz="914400">
              <a:spcBef>
                <a:spcPts val="700"/>
              </a:spcBef>
              <a:buClr>
                <a:schemeClr val="tx2"/>
              </a:buClr>
            </a:pPr>
            <a:r>
              <a:rPr lang="en-US" sz="2400" b="0" i="0" dirty="0">
                <a:effectLst/>
              </a:rPr>
              <a:t>These modules, like </a:t>
            </a:r>
            <a:r>
              <a:rPr lang="en-US" sz="2400" dirty="0">
                <a:hlinkClick r:id="rId2"/>
              </a:rPr>
              <a:t>terraform-aws-modules/vpc/aws</a:t>
            </a:r>
            <a:r>
              <a:rPr lang="en-US" sz="2400" b="0" i="0" dirty="0">
                <a:effectLst/>
              </a:rPr>
              <a:t>, are well-crafted, cover more situations, </a:t>
            </a:r>
          </a:p>
          <a:p>
            <a:pPr indent="-228600" defTabSz="914400">
              <a:spcBef>
                <a:spcPts val="700"/>
              </a:spcBef>
              <a:buClr>
                <a:schemeClr val="tx2"/>
              </a:buClr>
            </a:pPr>
            <a:r>
              <a:rPr lang="en-US" sz="2400" b="0" i="0" dirty="0">
                <a:effectLst/>
              </a:rPr>
              <a:t>and are more reliable than what we might create ourselves. </a:t>
            </a:r>
          </a:p>
        </p:txBody>
      </p:sp>
      <p:pic>
        <p:nvPicPr>
          <p:cNvPr id="6" name="Graphic 5" descr="Programmer">
            <a:extLst>
              <a:ext uri="{FF2B5EF4-FFF2-40B4-BE49-F238E27FC236}">
                <a16:creationId xmlns:a16="http://schemas.microsoft.com/office/drawing/2014/main" id="{34FC0B9F-A36A-D312-9AF3-6990AC594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0125" y="1634374"/>
            <a:ext cx="3728951" cy="3728951"/>
          </a:xfrm>
          <a:prstGeom prst="rect">
            <a:avLst/>
          </a:prstGeom>
        </p:spPr>
      </p:pic>
    </p:spTree>
    <p:extLst>
      <p:ext uri="{BB962C8B-B14F-4D97-AF65-F5344CB8AC3E}">
        <p14:creationId xmlns:p14="http://schemas.microsoft.com/office/powerpoint/2010/main" val="31986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2932E9C-BCE7-4564-84F6-CBA75E8B0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FC7A8FD-E375-431A-898D-F728F094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09203B-B6B7-3197-113F-D25064F1BD8F}"/>
              </a:ext>
            </a:extLst>
          </p:cNvPr>
          <p:cNvSpPr txBox="1"/>
          <p:nvPr/>
        </p:nvSpPr>
        <p:spPr>
          <a:xfrm>
            <a:off x="744026" y="1006305"/>
            <a:ext cx="5339196" cy="44845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200" cap="all" spc="800" dirty="0">
                <a:solidFill>
                  <a:schemeClr val="tx2"/>
                </a:solidFill>
                <a:latin typeface="+mj-lt"/>
                <a:ea typeface="+mj-ea"/>
                <a:cs typeface="+mj-cs"/>
              </a:rPr>
              <a:t>THE END</a:t>
            </a:r>
          </a:p>
        </p:txBody>
      </p:sp>
      <p:sp>
        <p:nvSpPr>
          <p:cNvPr id="17" name="Rectangle 16">
            <a:extLst>
              <a:ext uri="{FF2B5EF4-FFF2-40B4-BE49-F238E27FC236}">
                <a16:creationId xmlns:a16="http://schemas.microsoft.com/office/drawing/2014/main" id="{98C621E2-C9A1-42DB-B77B-FDEC40996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6">
            <a:extLst>
              <a:ext uri="{FF2B5EF4-FFF2-40B4-BE49-F238E27FC236}">
                <a16:creationId xmlns:a16="http://schemas.microsoft.com/office/drawing/2014/main" id="{B85FBED9-5297-4759-B2C0-B6C973023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6" name="Graphic 5" descr="Smiling Face with No Fill">
            <a:extLst>
              <a:ext uri="{FF2B5EF4-FFF2-40B4-BE49-F238E27FC236}">
                <a16:creationId xmlns:a16="http://schemas.microsoft.com/office/drawing/2014/main" id="{9ECB1233-64E5-109A-7D61-841E151D9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325876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3B0C52-2EE0-45D0-B24F-A1BCE8BD3663}"/>
              </a:ext>
            </a:extLst>
          </p:cNvPr>
          <p:cNvSpPr txBox="1"/>
          <p:nvPr/>
        </p:nvSpPr>
        <p:spPr>
          <a:xfrm>
            <a:off x="1243331" y="1146371"/>
            <a:ext cx="9830657" cy="3588391"/>
          </a:xfrm>
          <a:prstGeom prst="rect">
            <a:avLst/>
          </a:prstGeom>
        </p:spPr>
        <p:txBody>
          <a:bodyPr vert="horz" lIns="91440" tIns="45720" rIns="91440" bIns="45720" rtlCol="0" anchor="ctr">
            <a:normAutofit/>
          </a:bodyPr>
          <a:lstStyle/>
          <a:p>
            <a:pPr indent="-384048" defTabSz="914400">
              <a:lnSpc>
                <a:spcPct val="94000"/>
              </a:lnSpc>
              <a:spcAft>
                <a:spcPts val="200"/>
              </a:spcAft>
              <a:buFont typeface="Franklin Gothic Book" panose="020B0503020102020204" pitchFamily="34" charset="0"/>
            </a:pPr>
            <a:endParaRPr lang="en-US" sz="2800" dirty="0">
              <a:solidFill>
                <a:schemeClr val="tx2"/>
              </a:solidFill>
            </a:endParaRPr>
          </a:p>
        </p:txBody>
      </p:sp>
      <p:sp>
        <p:nvSpPr>
          <p:cNvPr id="3" name="TextBox 2">
            <a:extLst>
              <a:ext uri="{FF2B5EF4-FFF2-40B4-BE49-F238E27FC236}">
                <a16:creationId xmlns:a16="http://schemas.microsoft.com/office/drawing/2014/main" id="{5E7B64F8-F97D-3089-7541-2A7F7B615377}"/>
              </a:ext>
            </a:extLst>
          </p:cNvPr>
          <p:cNvSpPr txBox="1"/>
          <p:nvPr/>
        </p:nvSpPr>
        <p:spPr>
          <a:xfrm>
            <a:off x="1644650" y="1916462"/>
            <a:ext cx="184731" cy="1569660"/>
          </a:xfrm>
          <a:prstGeom prst="rect">
            <a:avLst/>
          </a:prstGeom>
          <a:noFill/>
        </p:spPr>
        <p:txBody>
          <a:bodyPr wrap="none" rtlCol="0">
            <a:spAutoFit/>
          </a:bodyPr>
          <a:lstStyle/>
          <a:p>
            <a:br>
              <a:rPr lang="en-US" sz="3200" dirty="0">
                <a:effectLst/>
                <a:latin typeface="NewBaskerville"/>
              </a:rPr>
            </a:br>
            <a:endParaRPr lang="en-US" sz="3200" dirty="0">
              <a:effectLst/>
              <a:latin typeface="NewBaskerville"/>
            </a:endParaRPr>
          </a:p>
          <a:p>
            <a:endParaRPr lang="en-VN" sz="3200" dirty="0"/>
          </a:p>
        </p:txBody>
      </p:sp>
      <p:sp>
        <p:nvSpPr>
          <p:cNvPr id="4" name="TextBox 3">
            <a:extLst>
              <a:ext uri="{FF2B5EF4-FFF2-40B4-BE49-F238E27FC236}">
                <a16:creationId xmlns:a16="http://schemas.microsoft.com/office/drawing/2014/main" id="{D9EC8DC2-2EC3-6AD0-45ED-B2C75EDF31BD}"/>
              </a:ext>
            </a:extLst>
          </p:cNvPr>
          <p:cNvSpPr txBox="1"/>
          <p:nvPr/>
        </p:nvSpPr>
        <p:spPr>
          <a:xfrm>
            <a:off x="3522500" y="76327"/>
            <a:ext cx="4964436" cy="707886"/>
          </a:xfrm>
          <a:prstGeom prst="rect">
            <a:avLst/>
          </a:prstGeom>
          <a:noFill/>
        </p:spPr>
        <p:txBody>
          <a:bodyPr wrap="none" rtlCol="0">
            <a:spAutoFit/>
          </a:bodyPr>
          <a:lstStyle/>
          <a:p>
            <a:r>
              <a:rPr lang="en-VN" sz="4000" dirty="0"/>
              <a:t>What’s next on part 3?</a:t>
            </a:r>
          </a:p>
        </p:txBody>
      </p:sp>
      <p:sp>
        <p:nvSpPr>
          <p:cNvPr id="5" name="TextBox 4">
            <a:extLst>
              <a:ext uri="{FF2B5EF4-FFF2-40B4-BE49-F238E27FC236}">
                <a16:creationId xmlns:a16="http://schemas.microsoft.com/office/drawing/2014/main" id="{093D4CB1-116C-788D-B1F7-6317B7736F28}"/>
              </a:ext>
            </a:extLst>
          </p:cNvPr>
          <p:cNvSpPr txBox="1"/>
          <p:nvPr/>
        </p:nvSpPr>
        <p:spPr>
          <a:xfrm>
            <a:off x="3930650" y="784213"/>
            <a:ext cx="4859664" cy="369332"/>
          </a:xfrm>
          <a:prstGeom prst="rect">
            <a:avLst/>
          </a:prstGeom>
          <a:noFill/>
        </p:spPr>
        <p:txBody>
          <a:bodyPr wrap="none" rtlCol="0">
            <a:spAutoFit/>
          </a:bodyPr>
          <a:lstStyle/>
          <a:p>
            <a:r>
              <a:rPr lang="en-VN" dirty="0"/>
              <a:t>Create Multiotier Web Application with Terraform</a:t>
            </a:r>
          </a:p>
        </p:txBody>
      </p:sp>
      <p:pic>
        <p:nvPicPr>
          <p:cNvPr id="8194" name="Picture 2" descr="CloudFormation Ingest examples: 3-tier Web application - AMS Advanced  Application Developer's Guide">
            <a:extLst>
              <a:ext uri="{FF2B5EF4-FFF2-40B4-BE49-F238E27FC236}">
                <a16:creationId xmlns:a16="http://schemas.microsoft.com/office/drawing/2014/main" id="{D257EE61-8E2F-AE57-5284-95FBB2758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050" y="1153545"/>
            <a:ext cx="7281232" cy="558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786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903B2A7-D808-E390-893E-18DEF4A57DAF}"/>
              </a:ext>
            </a:extLst>
          </p:cNvPr>
          <p:cNvSpPr txBox="1"/>
          <p:nvPr/>
        </p:nvSpPr>
        <p:spPr>
          <a:xfrm>
            <a:off x="1310090" y="2889250"/>
            <a:ext cx="5062312" cy="3278034"/>
          </a:xfrm>
          <a:prstGeom prst="rect">
            <a:avLst/>
          </a:prstGeom>
        </p:spPr>
        <p:txBody>
          <a:bodyPr vert="horz" lIns="91440" tIns="45720" rIns="91440" bIns="45720" rtlCol="0">
            <a:normAutofit/>
          </a:bodyPr>
          <a:lstStyle/>
          <a:p>
            <a:pPr marL="1298448" lvl="2" indent="-228600" defTabSz="914400">
              <a:lnSpc>
                <a:spcPct val="110000"/>
              </a:lnSpc>
              <a:spcBef>
                <a:spcPts val="700"/>
              </a:spcBef>
              <a:spcAft>
                <a:spcPts val="200"/>
              </a:spcAft>
              <a:buClr>
                <a:schemeClr val="tx2"/>
              </a:buClr>
              <a:buFont typeface="Franklin Gothic Book" panose="020B0503020102020204" pitchFamily="34" charset="0"/>
            </a:pPr>
            <a:r>
              <a:rPr lang="en-US" sz="8800" dirty="0">
                <a:solidFill>
                  <a:schemeClr val="tx1">
                    <a:lumMod val="85000"/>
                    <a:lumOff val="15000"/>
                  </a:schemeClr>
                </a:solidFill>
              </a:rPr>
              <a:t>Q&amp;A</a:t>
            </a:r>
          </a:p>
        </p:txBody>
      </p:sp>
      <p:sp>
        <p:nvSpPr>
          <p:cNvPr id="17"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Graphic 5" descr="Questions">
            <a:extLst>
              <a:ext uri="{FF2B5EF4-FFF2-40B4-BE49-F238E27FC236}">
                <a16:creationId xmlns:a16="http://schemas.microsoft.com/office/drawing/2014/main" id="{7C9BF1AE-14E5-8184-4574-06D551C4D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8162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84D96-B102-FC69-256A-27F4BAA158B6}"/>
              </a:ext>
            </a:extLst>
          </p:cNvPr>
          <p:cNvSpPr txBox="1"/>
          <p:nvPr/>
        </p:nvSpPr>
        <p:spPr>
          <a:xfrm>
            <a:off x="1797050" y="679450"/>
            <a:ext cx="8839200" cy="4893647"/>
          </a:xfrm>
          <a:prstGeom prst="rect">
            <a:avLst/>
          </a:prstGeom>
          <a:noFill/>
        </p:spPr>
        <p:txBody>
          <a:bodyPr wrap="square" rtlCol="0">
            <a:spAutoFit/>
          </a:bodyPr>
          <a:lstStyle/>
          <a:p>
            <a:r>
              <a:rPr lang="en-US" sz="2400" b="1" i="0" dirty="0">
                <a:solidFill>
                  <a:srgbClr val="242424"/>
                </a:solidFill>
                <a:effectLst/>
                <a:latin typeface="Arial" panose="020B0604020202020204" pitchFamily="34" charset="0"/>
                <a:cs typeface="Arial" panose="020B0604020202020204" pitchFamily="34" charset="0"/>
              </a:rPr>
              <a:t>Steps create an AWS VPC with Terraform:</a:t>
            </a:r>
          </a:p>
          <a:p>
            <a:endParaRPr lang="en-US" sz="2400" b="1" dirty="0">
              <a:solidFill>
                <a:srgbClr val="242424"/>
              </a:solidFill>
              <a:latin typeface="Arial" panose="020B0604020202020204" pitchFamily="34" charset="0"/>
              <a:cs typeface="Arial" panose="020B0604020202020204" pitchFamily="34" charset="0"/>
            </a:endParaRPr>
          </a:p>
          <a:p>
            <a:pPr marL="342900" indent="-342900">
              <a:buFontTx/>
              <a:buChar char="-"/>
            </a:pPr>
            <a:r>
              <a:rPr lang="en-US" sz="2400" b="0" i="0" dirty="0">
                <a:solidFill>
                  <a:srgbClr val="242424"/>
                </a:solidFill>
                <a:effectLst/>
                <a:latin typeface="Arial" panose="020B0604020202020204" pitchFamily="34" charset="0"/>
                <a:cs typeface="Arial" panose="020B0604020202020204" pitchFamily="34" charset="0"/>
              </a:rPr>
              <a:t>Create a VPC</a:t>
            </a:r>
            <a:br>
              <a:rPr lang="en-US" sz="2400" b="0" i="0" dirty="0">
                <a:solidFill>
                  <a:srgbClr val="242424"/>
                </a:solidFill>
                <a:effectLst/>
                <a:latin typeface="Arial" panose="020B0604020202020204" pitchFamily="34" charset="0"/>
                <a:cs typeface="Arial" panose="020B0604020202020204" pitchFamily="34" charset="0"/>
              </a:rPr>
            </a:br>
            <a:endParaRPr lang="en-US" sz="2400" b="0" i="0" dirty="0">
              <a:solidFill>
                <a:srgbClr val="242424"/>
              </a:solidFill>
              <a:effectLst/>
              <a:latin typeface="Arial" panose="020B0604020202020204" pitchFamily="34" charset="0"/>
              <a:cs typeface="Arial" panose="020B0604020202020204" pitchFamily="34" charset="0"/>
            </a:endParaRPr>
          </a:p>
          <a:p>
            <a:pPr marL="342900" indent="-342900">
              <a:buFontTx/>
              <a:buChar char="-"/>
            </a:pPr>
            <a:r>
              <a:rPr lang="en-US" sz="2400" b="0" i="0" dirty="0">
                <a:solidFill>
                  <a:srgbClr val="242424"/>
                </a:solidFill>
                <a:effectLst/>
                <a:latin typeface="Arial" panose="020B0604020202020204" pitchFamily="34" charset="0"/>
                <a:cs typeface="Arial" panose="020B0604020202020204" pitchFamily="34" charset="0"/>
              </a:rPr>
              <a:t>Create Subnets</a:t>
            </a:r>
            <a:br>
              <a:rPr lang="en-US" sz="2400" b="0" i="0" dirty="0">
                <a:solidFill>
                  <a:srgbClr val="242424"/>
                </a:solidFill>
                <a:effectLst/>
                <a:latin typeface="Arial" panose="020B0604020202020204" pitchFamily="34" charset="0"/>
                <a:cs typeface="Arial" panose="020B0604020202020204" pitchFamily="34" charset="0"/>
              </a:rPr>
            </a:br>
            <a:endParaRPr lang="en-US" sz="2400" b="0" i="0" dirty="0">
              <a:solidFill>
                <a:srgbClr val="242424"/>
              </a:solidFill>
              <a:effectLst/>
              <a:latin typeface="Arial" panose="020B0604020202020204" pitchFamily="34" charset="0"/>
              <a:cs typeface="Arial" panose="020B0604020202020204" pitchFamily="34" charset="0"/>
            </a:endParaRPr>
          </a:p>
          <a:p>
            <a:pPr marL="342900" indent="-342900">
              <a:buFontTx/>
              <a:buChar char="-"/>
            </a:pPr>
            <a:r>
              <a:rPr lang="en-US" sz="2400" b="0" i="0" dirty="0">
                <a:solidFill>
                  <a:srgbClr val="242424"/>
                </a:solidFill>
                <a:effectLst/>
                <a:latin typeface="Arial" panose="020B0604020202020204" pitchFamily="34" charset="0"/>
                <a:cs typeface="Arial" panose="020B0604020202020204" pitchFamily="34" charset="0"/>
              </a:rPr>
              <a:t>Setting up the Internet Gateway</a:t>
            </a:r>
            <a:br>
              <a:rPr lang="en-US" sz="2400" b="0" i="0" dirty="0">
                <a:solidFill>
                  <a:srgbClr val="242424"/>
                </a:solidFill>
                <a:effectLst/>
                <a:latin typeface="Arial" panose="020B0604020202020204" pitchFamily="34" charset="0"/>
                <a:cs typeface="Arial" panose="020B0604020202020204" pitchFamily="34" charset="0"/>
              </a:rPr>
            </a:br>
            <a:endParaRPr lang="en-US" sz="2400" b="0" i="0" dirty="0">
              <a:solidFill>
                <a:srgbClr val="242424"/>
              </a:solidFill>
              <a:effectLst/>
              <a:latin typeface="Arial" panose="020B0604020202020204" pitchFamily="34" charset="0"/>
              <a:cs typeface="Arial" panose="020B0604020202020204" pitchFamily="34" charset="0"/>
            </a:endParaRPr>
          </a:p>
          <a:p>
            <a:pPr marL="342900" indent="-342900">
              <a:buFontTx/>
              <a:buChar char="-"/>
            </a:pPr>
            <a:r>
              <a:rPr lang="en-US" sz="2400" b="0" i="0" dirty="0">
                <a:solidFill>
                  <a:srgbClr val="242424"/>
                </a:solidFill>
                <a:effectLst/>
                <a:latin typeface="Arial" panose="020B0604020202020204" pitchFamily="34" charset="0"/>
                <a:cs typeface="Arial" panose="020B0604020202020204" pitchFamily="34" charset="0"/>
              </a:rPr>
              <a:t>Setting up NAT Gateway</a:t>
            </a:r>
          </a:p>
          <a:p>
            <a:br>
              <a:rPr lang="en-US" sz="2400" dirty="0">
                <a:latin typeface="Arial" panose="020B0604020202020204" pitchFamily="34" charset="0"/>
                <a:cs typeface="Arial" panose="020B0604020202020204" pitchFamily="34" charset="0"/>
              </a:rPr>
            </a:br>
            <a:endParaRPr lang="en-US" sz="2400" b="1" i="0" dirty="0">
              <a:solidFill>
                <a:srgbClr val="242424"/>
              </a:solidFill>
              <a:effectLst/>
              <a:latin typeface="Arial" panose="020B0604020202020204" pitchFamily="34" charset="0"/>
              <a:cs typeface="Arial" panose="020B0604020202020204" pitchFamily="34" charset="0"/>
            </a:endParaRPr>
          </a:p>
          <a:p>
            <a:pPr marL="285750" indent="-285750">
              <a:buFontTx/>
              <a:buChar char="-"/>
            </a:pPr>
            <a:endParaRPr lang="en-US" sz="2400" b="1" i="0" dirty="0">
              <a:solidFill>
                <a:srgbClr val="242424"/>
              </a:solidFill>
              <a:effectLst/>
              <a:latin typeface="Arial" panose="020B0604020202020204" pitchFamily="34" charset="0"/>
              <a:cs typeface="Arial" panose="020B0604020202020204" pitchFamily="34" charset="0"/>
            </a:endParaRPr>
          </a:p>
          <a:p>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086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D420A6-CEB3-A877-CF53-D7B36D160065}"/>
              </a:ext>
            </a:extLst>
          </p:cNvPr>
          <p:cNvSpPr txBox="1"/>
          <p:nvPr/>
        </p:nvSpPr>
        <p:spPr>
          <a:xfrm>
            <a:off x="1416676" y="425003"/>
            <a:ext cx="6313075" cy="369332"/>
          </a:xfrm>
          <a:prstGeom prst="rect">
            <a:avLst/>
          </a:prstGeom>
          <a:noFill/>
        </p:spPr>
        <p:txBody>
          <a:bodyPr wrap="none" rtlCol="0">
            <a:spAutoFit/>
          </a:bodyPr>
          <a:lstStyle/>
          <a:p>
            <a:r>
              <a:rPr lang="en-US" dirty="0"/>
              <a:t>The infrastructure that we will build today is illustrated as below:</a:t>
            </a:r>
            <a:endParaRPr lang="en-VN" dirty="0"/>
          </a:p>
        </p:txBody>
      </p:sp>
      <p:pic>
        <p:nvPicPr>
          <p:cNvPr id="4" name="Picture 3">
            <a:extLst>
              <a:ext uri="{FF2B5EF4-FFF2-40B4-BE49-F238E27FC236}">
                <a16:creationId xmlns:a16="http://schemas.microsoft.com/office/drawing/2014/main" id="{358688CA-3194-5220-DC3A-1BD74C7E6E08}"/>
              </a:ext>
            </a:extLst>
          </p:cNvPr>
          <p:cNvPicPr>
            <a:picLocks noChangeAspect="1"/>
          </p:cNvPicPr>
          <p:nvPr/>
        </p:nvPicPr>
        <p:blipFill>
          <a:blip r:embed="rId3"/>
          <a:stretch>
            <a:fillRect/>
          </a:stretch>
        </p:blipFill>
        <p:spPr>
          <a:xfrm>
            <a:off x="2178049" y="861976"/>
            <a:ext cx="8266011" cy="5608674"/>
          </a:xfrm>
          <a:prstGeom prst="rect">
            <a:avLst/>
          </a:prstGeom>
        </p:spPr>
      </p:pic>
    </p:spTree>
    <p:extLst>
      <p:ext uri="{BB962C8B-B14F-4D97-AF65-F5344CB8AC3E}">
        <p14:creationId xmlns:p14="http://schemas.microsoft.com/office/powerpoint/2010/main" val="300215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1229212" y="2849996"/>
            <a:ext cx="9722319" cy="923330"/>
          </a:xfrm>
          <a:prstGeom prst="rect">
            <a:avLst/>
          </a:prstGeom>
          <a:noFill/>
        </p:spPr>
        <p:txBody>
          <a:bodyPr wrap="square">
            <a:spAutoFit/>
          </a:bodyPr>
          <a:lstStyle/>
          <a:p>
            <a:pPr algn="l"/>
            <a:r>
              <a:rPr lang="en-US" sz="5400" b="1" i="0" dirty="0">
                <a:effectLst/>
                <a:latin typeface="sohne"/>
              </a:rPr>
              <a:t>AWS Virtual Private Cloud</a:t>
            </a:r>
          </a:p>
        </p:txBody>
      </p:sp>
    </p:spTree>
    <p:extLst>
      <p:ext uri="{BB962C8B-B14F-4D97-AF65-F5344CB8AC3E}">
        <p14:creationId xmlns:p14="http://schemas.microsoft.com/office/powerpoint/2010/main" val="30245545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92375262-B338-E13A-60BF-2D914B031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1912832"/>
            <a:ext cx="3886200" cy="3476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7F8E5C-BB16-88A9-2357-6C943D278A7F}"/>
              </a:ext>
            </a:extLst>
          </p:cNvPr>
          <p:cNvSpPr txBox="1"/>
          <p:nvPr/>
        </p:nvSpPr>
        <p:spPr>
          <a:xfrm>
            <a:off x="1513509" y="882983"/>
            <a:ext cx="8719182" cy="646331"/>
          </a:xfrm>
          <a:prstGeom prst="rect">
            <a:avLst/>
          </a:prstGeom>
          <a:noFill/>
        </p:spPr>
        <p:txBody>
          <a:bodyPr wrap="none" rtlCol="0">
            <a:spAutoFit/>
          </a:bodyPr>
          <a:lstStyle/>
          <a:p>
            <a:r>
              <a:rPr lang="en-US" b="0" i="0" dirty="0">
                <a:solidFill>
                  <a:srgbClr val="222222"/>
                </a:solidFill>
                <a:effectLst/>
                <a:latin typeface="-apple-system"/>
              </a:rPr>
              <a:t>A virtual private cloud (VPC) is a secure, isolated </a:t>
            </a:r>
            <a:r>
              <a:rPr lang="en-US" b="0" i="0" strike="noStrike" dirty="0">
                <a:effectLst/>
                <a:latin typeface="-apple-system"/>
                <a:hlinkClick r:id="rId4"/>
              </a:rPr>
              <a:t>private cloud</a:t>
            </a:r>
            <a:r>
              <a:rPr lang="en-US" b="0" i="0" dirty="0">
                <a:solidFill>
                  <a:srgbClr val="222222"/>
                </a:solidFill>
                <a:effectLst/>
                <a:latin typeface="-apple-system"/>
              </a:rPr>
              <a:t> hosted within a </a:t>
            </a:r>
            <a:r>
              <a:rPr lang="en-US" b="0" i="0" strike="noStrike" dirty="0">
                <a:effectLst/>
                <a:latin typeface="-apple-system"/>
                <a:hlinkClick r:id="rId5"/>
              </a:rPr>
              <a:t>public cloud</a:t>
            </a:r>
            <a:r>
              <a:rPr lang="en-US" b="0" i="0" dirty="0">
                <a:solidFill>
                  <a:srgbClr val="222222"/>
                </a:solidFill>
                <a:effectLst/>
                <a:latin typeface="-apple-system"/>
              </a:rPr>
              <a:t>.</a:t>
            </a:r>
            <a:endParaRPr lang="en-US" b="0" i="0" dirty="0">
              <a:solidFill>
                <a:srgbClr val="242424"/>
              </a:solidFill>
              <a:effectLst/>
              <a:latin typeface="source-serif-pro"/>
            </a:endParaRPr>
          </a:p>
          <a:p>
            <a:endParaRPr lang="en-VN" dirty="0"/>
          </a:p>
        </p:txBody>
      </p:sp>
      <p:sp>
        <p:nvSpPr>
          <p:cNvPr id="7" name="AutoShape 6" descr="virtual private cloud">
            <a:extLst>
              <a:ext uri="{FF2B5EF4-FFF2-40B4-BE49-F238E27FC236}">
                <a16:creationId xmlns:a16="http://schemas.microsoft.com/office/drawing/2014/main" id="{9DD4EE93-7A09-8B19-0C42-421DCACA3037}"/>
              </a:ext>
            </a:extLst>
          </p:cNvPr>
          <p:cNvSpPr>
            <a:spLocks noChangeAspect="1" noChangeArrowheads="1"/>
          </p:cNvSpPr>
          <p:nvPr/>
        </p:nvSpPr>
        <p:spPr bwMode="auto">
          <a:xfrm>
            <a:off x="6216650" y="3498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VN"/>
          </a:p>
        </p:txBody>
      </p:sp>
      <p:pic>
        <p:nvPicPr>
          <p:cNvPr id="9" name="Picture 8">
            <a:extLst>
              <a:ext uri="{FF2B5EF4-FFF2-40B4-BE49-F238E27FC236}">
                <a16:creationId xmlns:a16="http://schemas.microsoft.com/office/drawing/2014/main" id="{B5DC6976-6357-0531-655A-2FC286B9B484}"/>
              </a:ext>
            </a:extLst>
          </p:cNvPr>
          <p:cNvPicPr>
            <a:picLocks noChangeAspect="1"/>
          </p:cNvPicPr>
          <p:nvPr/>
        </p:nvPicPr>
        <p:blipFill>
          <a:blip r:embed="rId6"/>
          <a:stretch>
            <a:fillRect/>
          </a:stretch>
        </p:blipFill>
        <p:spPr>
          <a:xfrm>
            <a:off x="5683250" y="1912831"/>
            <a:ext cx="6019799" cy="3476835"/>
          </a:xfrm>
          <a:prstGeom prst="rect">
            <a:avLst/>
          </a:prstGeom>
        </p:spPr>
      </p:pic>
      <p:sp>
        <p:nvSpPr>
          <p:cNvPr id="10" name="TextBox 9">
            <a:extLst>
              <a:ext uri="{FF2B5EF4-FFF2-40B4-BE49-F238E27FC236}">
                <a16:creationId xmlns:a16="http://schemas.microsoft.com/office/drawing/2014/main" id="{AA996D8F-4FB1-8A45-B398-AD0DB1F685A2}"/>
              </a:ext>
            </a:extLst>
          </p:cNvPr>
          <p:cNvSpPr txBox="1"/>
          <p:nvPr/>
        </p:nvSpPr>
        <p:spPr>
          <a:xfrm>
            <a:off x="1263650" y="5788298"/>
            <a:ext cx="9071009" cy="646331"/>
          </a:xfrm>
          <a:prstGeom prst="rect">
            <a:avLst/>
          </a:prstGeom>
          <a:noFill/>
        </p:spPr>
        <p:txBody>
          <a:bodyPr wrap="none" rtlCol="0">
            <a:spAutoFit/>
          </a:bodyPr>
          <a:lstStyle/>
          <a:p>
            <a:r>
              <a:rPr lang="en-VN" dirty="0"/>
              <a:t>Reference link: </a:t>
            </a:r>
            <a:r>
              <a:rPr lang="en-US" dirty="0">
                <a:hlinkClick r:id="rId7"/>
              </a:rPr>
              <a:t>https://www.cloudflare.com/en-gb/learning/cloud/what-is-a-virtual-private-cloud/</a:t>
            </a:r>
            <a:endParaRPr lang="en-US" dirty="0"/>
          </a:p>
          <a:p>
            <a:endParaRPr lang="en-VN" dirty="0"/>
          </a:p>
        </p:txBody>
      </p:sp>
    </p:spTree>
    <p:extLst>
      <p:ext uri="{BB962C8B-B14F-4D97-AF65-F5344CB8AC3E}">
        <p14:creationId xmlns:p14="http://schemas.microsoft.com/office/powerpoint/2010/main" val="63653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C98F4480-8749-4E48-82BB-3A0F2F311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a:extLst>
              <a:ext uri="{FF2B5EF4-FFF2-40B4-BE49-F238E27FC236}">
                <a16:creationId xmlns:a16="http://schemas.microsoft.com/office/drawing/2014/main" id="{5249F694-12BA-47C4-9FF3-570372F3B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Sphere of mesh and nodes">
            <a:extLst>
              <a:ext uri="{FF2B5EF4-FFF2-40B4-BE49-F238E27FC236}">
                <a16:creationId xmlns:a16="http://schemas.microsoft.com/office/drawing/2014/main" id="{6CE1266B-F0A3-B84A-23D1-E87D55670BD9}"/>
              </a:ext>
            </a:extLst>
          </p:cNvPr>
          <p:cNvPicPr>
            <a:picLocks noChangeAspect="1"/>
          </p:cNvPicPr>
          <p:nvPr/>
        </p:nvPicPr>
        <p:blipFill rotWithShape="1">
          <a:blip r:embed="rId2"/>
          <a:srcRect l="38349" r="8605" b="2"/>
          <a:stretch/>
        </p:blipFill>
        <p:spPr>
          <a:xfrm>
            <a:off x="7483890" y="10"/>
            <a:ext cx="4949410" cy="6997690"/>
          </a:xfrm>
          <a:prstGeom prst="rect">
            <a:avLst/>
          </a:prstGeom>
        </p:spPr>
      </p:pic>
      <p:sp>
        <p:nvSpPr>
          <p:cNvPr id="23"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719007" cy="69977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5" name="Rectangle 24">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3FD3C2CE-A1BF-5D65-ACA3-17F6D5915506}"/>
              </a:ext>
            </a:extLst>
          </p:cNvPr>
          <p:cNvSpPr txBox="1"/>
          <p:nvPr/>
        </p:nvSpPr>
        <p:spPr>
          <a:xfrm>
            <a:off x="729173" y="908050"/>
            <a:ext cx="6134962" cy="3666794"/>
          </a:xfrm>
          <a:prstGeom prst="rect">
            <a:avLst/>
          </a:prstGeom>
        </p:spPr>
        <p:txBody>
          <a:bodyPr vert="horz" lIns="91440" tIns="45720" rIns="91440" bIns="45720" rtlCol="0">
            <a:noAutofit/>
          </a:bodyPr>
          <a:lstStyle/>
          <a:p>
            <a:pPr indent="-228600" defTabSz="914400">
              <a:spcBef>
                <a:spcPts val="700"/>
              </a:spcBef>
              <a:buClr>
                <a:schemeClr val="tx2"/>
              </a:buClr>
            </a:pPr>
            <a:r>
              <a:rPr lang="en-US" sz="1600" dirty="0">
                <a:solidFill>
                  <a:schemeClr val="tx1">
                    <a:lumMod val="65000"/>
                    <a:lumOff val="35000"/>
                  </a:schemeClr>
                </a:solidFill>
              </a:rPr>
              <a:t>T</a:t>
            </a:r>
            <a:r>
              <a:rPr lang="en-US" sz="1600" b="0" i="0" dirty="0">
                <a:solidFill>
                  <a:schemeClr val="tx1">
                    <a:lumMod val="65000"/>
                    <a:lumOff val="35000"/>
                  </a:schemeClr>
                </a:solidFill>
                <a:effectLst/>
              </a:rPr>
              <a:t>he benefits of using a Virtual Private Cloud (VPC) in AWS include:</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Isolation and Security:</a:t>
            </a:r>
            <a:r>
              <a:rPr lang="en-US" sz="1600" b="0" i="0" dirty="0">
                <a:solidFill>
                  <a:schemeClr val="tx1">
                    <a:lumMod val="65000"/>
                    <a:lumOff val="35000"/>
                  </a:schemeClr>
                </a:solidFill>
                <a:effectLst/>
              </a:rPr>
              <a:t> Create a private, secure environment.</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Custom Networking:</a:t>
            </a:r>
            <a:r>
              <a:rPr lang="en-US" sz="1600" b="0" i="0" dirty="0">
                <a:solidFill>
                  <a:schemeClr val="tx1">
                    <a:lumMod val="65000"/>
                    <a:lumOff val="35000"/>
                  </a:schemeClr>
                </a:solidFill>
                <a:effectLst/>
              </a:rPr>
              <a:t> Control IP address range, subnets, and network configurations.</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Subnet Division:</a:t>
            </a:r>
            <a:r>
              <a:rPr lang="en-US" sz="1600" b="0" i="0" dirty="0">
                <a:solidFill>
                  <a:schemeClr val="tx1">
                    <a:lumMod val="65000"/>
                    <a:lumOff val="35000"/>
                  </a:schemeClr>
                </a:solidFill>
                <a:effectLst/>
              </a:rPr>
              <a:t> Distribute resources across multiple Availability Zones for fault tolerance.</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Internet and Hybrid Connectivity:</a:t>
            </a:r>
            <a:r>
              <a:rPr lang="en-US" sz="1600" b="0" i="0" dirty="0">
                <a:solidFill>
                  <a:schemeClr val="tx1">
                    <a:lumMod val="65000"/>
                    <a:lumOff val="35000"/>
                  </a:schemeClr>
                </a:solidFill>
                <a:effectLst/>
              </a:rPr>
              <a:t> Connect to the internet and establish hybrid cloud connections.</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Security Groups and Network ACLs:</a:t>
            </a:r>
            <a:r>
              <a:rPr lang="en-US" sz="1600" b="0" i="0" dirty="0">
                <a:solidFill>
                  <a:schemeClr val="tx1">
                    <a:lumMod val="65000"/>
                    <a:lumOff val="35000"/>
                  </a:schemeClr>
                </a:solidFill>
                <a:effectLst/>
              </a:rPr>
              <a:t> Fine-grained control over traffic at instance and subnet levels.</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Elastic Load Balancing:</a:t>
            </a:r>
            <a:r>
              <a:rPr lang="en-US" sz="1600" b="0" i="0" dirty="0">
                <a:solidFill>
                  <a:schemeClr val="tx1">
                    <a:lumMod val="65000"/>
                    <a:lumOff val="35000"/>
                  </a:schemeClr>
                </a:solidFill>
                <a:effectLst/>
              </a:rPr>
              <a:t> Seamless integration for distributing incoming application traffic.</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Scalability:</a:t>
            </a:r>
            <a:r>
              <a:rPr lang="en-US" sz="1600" b="0" i="0" dirty="0">
                <a:solidFill>
                  <a:schemeClr val="tx1">
                    <a:lumMod val="65000"/>
                    <a:lumOff val="35000"/>
                  </a:schemeClr>
                </a:solidFill>
                <a:effectLst/>
              </a:rPr>
              <a:t> Easily scale infrastructure up or down based on dynamic needs.</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Resource Visibility and Monitoring:</a:t>
            </a:r>
            <a:r>
              <a:rPr lang="en-US" sz="1600" b="0" i="0" dirty="0">
                <a:solidFill>
                  <a:schemeClr val="tx1">
                    <a:lumMod val="65000"/>
                    <a:lumOff val="35000"/>
                  </a:schemeClr>
                </a:solidFill>
                <a:effectLst/>
              </a:rPr>
              <a:t> Tools like CloudWatch, Config, and CloudTrail for monitoring and auditing.</a:t>
            </a:r>
          </a:p>
          <a:p>
            <a:pPr indent="-228600" defTabSz="914400">
              <a:spcBef>
                <a:spcPts val="700"/>
              </a:spcBef>
              <a:buClr>
                <a:schemeClr val="tx2"/>
              </a:buClr>
              <a:buFont typeface="+mj-lt"/>
              <a:buAutoNum type="arabicPeriod"/>
            </a:pPr>
            <a:r>
              <a:rPr lang="en-US" sz="1600" b="1" i="0" dirty="0">
                <a:solidFill>
                  <a:schemeClr val="tx1">
                    <a:lumMod val="65000"/>
                    <a:lumOff val="35000"/>
                  </a:schemeClr>
                </a:solidFill>
                <a:effectLst/>
              </a:rPr>
              <a:t>Global Reach:</a:t>
            </a:r>
            <a:r>
              <a:rPr lang="en-US" sz="1600" b="0" i="0" dirty="0">
                <a:solidFill>
                  <a:schemeClr val="tx1">
                    <a:lumMod val="65000"/>
                    <a:lumOff val="35000"/>
                  </a:schemeClr>
                </a:solidFill>
                <a:effectLst/>
              </a:rPr>
              <a:t> VPC peering enables connection across different AWS regions.</a:t>
            </a:r>
          </a:p>
          <a:p>
            <a:pPr indent="-228600" defTabSz="914400">
              <a:spcBef>
                <a:spcPts val="700"/>
              </a:spcBef>
              <a:buClr>
                <a:schemeClr val="tx2"/>
              </a:buClr>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202105633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A8D16E-578B-A545-AD9B-9D70F12B8A18}">
  <we:reference id="7d570271-b346-45bb-9db7-9681a383d749" version="1.0.0.522" store="EXCatalog" storeType="EXCatalog"/>
  <we:alternateReferences>
    <we:reference id="WA200004074" version="1.0.0.52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{A48FB394-3C7E-DE40-8A7E-9A3B9614F195}tf10001071</Template>
  <TotalTime>78297</TotalTime>
  <Words>3509</Words>
  <Application>Microsoft Macintosh PowerPoint</Application>
  <PresentationFormat>Custom</PresentationFormat>
  <Paragraphs>296</Paragraphs>
  <Slides>47</Slides>
  <Notes>32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47</vt:i4>
      </vt:variant>
    </vt:vector>
  </HeadingPairs>
  <TitlesOfParts>
    <vt:vector size="64" baseType="lpstr">
      <vt:lpstr>-apple-system</vt:lpstr>
      <vt:lpstr>AmazonEmber</vt:lpstr>
      <vt:lpstr>Arial</vt:lpstr>
      <vt:lpstr>Calibri</vt:lpstr>
      <vt:lpstr>Courier New</vt:lpstr>
      <vt:lpstr>Franklin Gothic Book</vt:lpstr>
      <vt:lpstr>Gill Sans MT</vt:lpstr>
      <vt:lpstr>Helvetica</vt:lpstr>
      <vt:lpstr>Impact</vt:lpstr>
      <vt:lpstr>Linux Libertine</vt:lpstr>
      <vt:lpstr>NewBaskerville</vt:lpstr>
      <vt:lpstr>Nunito Sans</vt:lpstr>
      <vt:lpstr>Open Sans</vt:lpstr>
      <vt:lpstr>sohne</vt:lpstr>
      <vt:lpstr>Söhne</vt:lpstr>
      <vt:lpstr>source-serif-pro</vt:lpstr>
      <vt:lpstr>Badge</vt:lpstr>
      <vt:lpstr>PowerPoint Presentation</vt:lpstr>
      <vt:lpstr>We created a static website using Terraform last week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cp:lastModifiedBy>BAO ANH HOANG DINH -X (baoadinh - B3IT INNOVATION AB at Cisco)</cp:lastModifiedBy>
  <cp:revision>54</cp:revision>
  <cp:lastPrinted>2023-09-19T10:47:09Z</cp:lastPrinted>
  <dcterms:created xsi:type="dcterms:W3CDTF">2023-09-18T07:40:57Z</dcterms:created>
  <dcterms:modified xsi:type="dcterms:W3CDTF">2023-11-20T02:41:55Z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2018-11-22T00:00:00Z</vt:filetime>
  </property>
  <property fmtid="{D5CDD505-2E9C-101B-9397-08002B2CF9AE}" pid="3" name="Creator">
    <vt:lpwstr>Microsoft® PowerPoint® for Office 365</vt:lpwstr>
  </property>
  <property fmtid="{D5CDD505-2E9C-101B-9397-08002B2CF9AE}" pid="4" name="LastSaved">
    <vt:filetime>2023-09-18T00:00:00Z</vt:filetime>
  </property>
</Properties>
</file>